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22.jpg" ContentType="image/png"/>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257" r:id="rId3"/>
    <p:sldId id="259" r:id="rId4"/>
    <p:sldId id="260" r:id="rId5"/>
    <p:sldId id="261" r:id="rId6"/>
    <p:sldId id="320" r:id="rId7"/>
    <p:sldId id="271" r:id="rId8"/>
    <p:sldId id="274" r:id="rId9"/>
    <p:sldId id="272" r:id="rId10"/>
    <p:sldId id="273" r:id="rId11"/>
    <p:sldId id="286" r:id="rId12"/>
    <p:sldId id="263" r:id="rId13"/>
    <p:sldId id="287" r:id="rId14"/>
    <p:sldId id="288" r:id="rId15"/>
    <p:sldId id="306" r:id="rId16"/>
    <p:sldId id="264" r:id="rId17"/>
    <p:sldId id="289" r:id="rId18"/>
    <p:sldId id="265" r:id="rId19"/>
    <p:sldId id="308" r:id="rId20"/>
    <p:sldId id="292" r:id="rId21"/>
    <p:sldId id="309" r:id="rId22"/>
    <p:sldId id="310" r:id="rId23"/>
    <p:sldId id="311" r:id="rId24"/>
    <p:sldId id="312" r:id="rId25"/>
    <p:sldId id="313" r:id="rId26"/>
    <p:sldId id="315" r:id="rId27"/>
    <p:sldId id="314" r:id="rId28"/>
    <p:sldId id="321" r:id="rId29"/>
    <p:sldId id="293" r:id="rId30"/>
    <p:sldId id="318" r:id="rId31"/>
    <p:sldId id="307" r:id="rId32"/>
    <p:sldId id="266" r:id="rId33"/>
    <p:sldId id="275" r:id="rId34"/>
    <p:sldId id="276" r:id="rId35"/>
    <p:sldId id="277" r:id="rId36"/>
    <p:sldId id="278" r:id="rId37"/>
    <p:sldId id="281" r:id="rId38"/>
    <p:sldId id="282" r:id="rId39"/>
    <p:sldId id="283" r:id="rId40"/>
    <p:sldId id="284" r:id="rId41"/>
    <p:sldId id="285" r:id="rId42"/>
    <p:sldId id="305" r:id="rId43"/>
    <p:sldId id="269" r:id="rId44"/>
    <p:sldId id="297" r:id="rId45"/>
    <p:sldId id="301" r:id="rId46"/>
    <p:sldId id="299" r:id="rId47"/>
    <p:sldId id="279" r:id="rId48"/>
    <p:sldId id="280" r:id="rId49"/>
    <p:sldId id="302" r:id="rId50"/>
    <p:sldId id="303" r:id="rId51"/>
    <p:sldId id="300" r:id="rId52"/>
    <p:sldId id="270" r:id="rId53"/>
    <p:sldId id="304" r:id="rId5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73243" autoAdjust="0"/>
  </p:normalViewPr>
  <p:slideViewPr>
    <p:cSldViewPr snapToGrid="0">
      <p:cViewPr varScale="1">
        <p:scale>
          <a:sx n="49" d="100"/>
          <a:sy n="49" d="100"/>
        </p:scale>
        <p:origin x="1212" y="44"/>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1E480D-96F3-41D6-ADB5-59A38F8423F6}" type="datetimeFigureOut">
              <a:rPr lang="sv-SE" smtClean="0"/>
              <a:t>2026-10-06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77E874-DACF-470F-81F4-4672146106B0}" type="slidenum">
              <a:rPr lang="sv-SE" smtClean="0"/>
              <a:t>‹#›</a:t>
            </a:fld>
            <a:endParaRPr lang="sv-SE"/>
          </a:p>
        </p:txBody>
      </p:sp>
    </p:spTree>
    <p:extLst>
      <p:ext uri="{BB962C8B-B14F-4D97-AF65-F5344CB8AC3E}">
        <p14:creationId xmlns:p14="http://schemas.microsoft.com/office/powerpoint/2010/main" val="2130365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1</a:t>
            </a:fld>
            <a:endParaRPr lang="sv-SE"/>
          </a:p>
        </p:txBody>
      </p:sp>
    </p:spTree>
    <p:extLst>
      <p:ext uri="{BB962C8B-B14F-4D97-AF65-F5344CB8AC3E}">
        <p14:creationId xmlns:p14="http://schemas.microsoft.com/office/powerpoint/2010/main" val="3120796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Ett urval av delar i Meteorologi</a:t>
            </a:r>
          </a:p>
          <a:p>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2</a:t>
            </a:fld>
            <a:endParaRPr lang="sv-SE"/>
          </a:p>
        </p:txBody>
      </p:sp>
    </p:spTree>
    <p:extLst>
      <p:ext uri="{BB962C8B-B14F-4D97-AF65-F5344CB8AC3E}">
        <p14:creationId xmlns:p14="http://schemas.microsoft.com/office/powerpoint/2010/main" val="1933497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ISA</a:t>
            </a:r>
            <a:r>
              <a:rPr lang="sv-SE" dirty="0"/>
              <a:t> är en standardmodell för jordens atmosfär som används inom bland annat </a:t>
            </a:r>
            <a:r>
              <a:rPr lang="sv-SE" b="1" dirty="0"/>
              <a:t>flyg, meteorologi och aerodynamik</a:t>
            </a:r>
            <a:r>
              <a:rPr lang="sv-SE" dirty="0"/>
              <a:t>.</a:t>
            </a:r>
            <a:endParaRPr lang="sv-SE" b="1" dirty="0"/>
          </a:p>
          <a:p>
            <a:endParaRPr lang="sv-S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ozon (O₃)</a:t>
            </a:r>
            <a:r>
              <a:rPr lang="sv-SE" dirty="0"/>
              <a:t> är en speciell form av syre.</a:t>
            </a:r>
            <a:br>
              <a:rPr lang="sv-SE" dirty="0"/>
            </a:br>
            <a:r>
              <a:rPr lang="sv-SE" b="0" dirty="0"/>
              <a:t>Ozon finns i hela stratosfären, men koncentrationen är högst i ett visst skikt – det som kallas ozonlagret.</a:t>
            </a:r>
          </a:p>
          <a:p>
            <a:endParaRPr lang="sv-SE" b="1" dirty="0"/>
          </a:p>
          <a:p>
            <a:r>
              <a:rPr lang="sv-SE" b="1" dirty="0"/>
              <a:t>Varför är det varmare i stratosfären?</a:t>
            </a:r>
          </a:p>
          <a:p>
            <a:r>
              <a:rPr lang="sv-SE" dirty="0"/>
              <a:t>Det beror främst på ozonet.</a:t>
            </a:r>
          </a:p>
          <a:p>
            <a:r>
              <a:rPr lang="sv-SE" dirty="0"/>
              <a:t>Ozon i stratosfären absorberar UV-strålning från solen.</a:t>
            </a:r>
          </a:p>
          <a:p>
            <a:r>
              <a:rPr lang="sv-SE" dirty="0"/>
              <a:t>UV-strålningen omvandlas till värme.</a:t>
            </a:r>
          </a:p>
          <a:p>
            <a:r>
              <a:rPr lang="sv-SE" dirty="0"/>
              <a:t>Därför ökar temperaturen med höjden i stratosfären.</a:t>
            </a:r>
          </a:p>
          <a:p>
            <a:endParaRPr lang="sv-SE" dirty="0"/>
          </a:p>
          <a:p>
            <a:pPr rtl="0"/>
            <a:r>
              <a:rPr lang="sv-SE" b="1" dirty="0"/>
              <a:t>Tropopausen</a:t>
            </a:r>
          </a:p>
          <a:p>
            <a:pPr marL="171450" indent="-171450" rtl="0">
              <a:buFont typeface="Arial" panose="020B0604020202020204" pitchFamily="34" charset="0"/>
              <a:buChar char="•"/>
            </a:pPr>
            <a:r>
              <a:rPr lang="sv-SE" b="0" dirty="0"/>
              <a:t>Den är högre vid ekvatorn </a:t>
            </a:r>
            <a:r>
              <a:rPr lang="sv-SE" dirty="0"/>
              <a:t>än vid polerna.</a:t>
            </a:r>
          </a:p>
          <a:p>
            <a:pPr marL="171450" indent="-171450" rtl="0">
              <a:buFont typeface="Arial" panose="020B0604020202020204" pitchFamily="34" charset="0"/>
              <a:buChar char="•"/>
            </a:pPr>
            <a:r>
              <a:rPr lang="sv-SE" dirty="0"/>
              <a:t>Ekvatorn: stark soluppvärmning → luften blir varm, expanderar och stiger.</a:t>
            </a:r>
          </a:p>
          <a:p>
            <a:pPr marL="171450" indent="-171450" rtl="0">
              <a:buFont typeface="Arial" panose="020B0604020202020204" pitchFamily="34" charset="0"/>
              <a:buChar char="•"/>
            </a:pPr>
            <a:r>
              <a:rPr lang="sv-SE" dirty="0"/>
              <a:t>Tropopausen når ca </a:t>
            </a:r>
            <a:r>
              <a:rPr lang="sv-SE" b="1" dirty="0"/>
              <a:t>18 km</a:t>
            </a:r>
            <a:r>
              <a:rPr lang="sv-SE" dirty="0"/>
              <a:t> höjd.</a:t>
            </a:r>
          </a:p>
          <a:p>
            <a:pPr marL="171450" indent="-171450" rtl="0">
              <a:buFont typeface="Arial" panose="020B0604020202020204" pitchFamily="34" charset="0"/>
              <a:buChar char="•"/>
            </a:pPr>
            <a:r>
              <a:rPr lang="sv-SE" dirty="0"/>
              <a:t>Polerna: kall luft sjunker ihop → tropopausen ligger lägre, ca </a:t>
            </a:r>
            <a:r>
              <a:rPr lang="sv-SE" b="1" dirty="0"/>
              <a:t>8 km</a:t>
            </a:r>
            <a:r>
              <a:rPr lang="sv-SE" dirty="0"/>
              <a:t>.</a:t>
            </a:r>
          </a:p>
          <a:p>
            <a:pPr rtl="0"/>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4</a:t>
            </a:fld>
            <a:endParaRPr lang="sv-SE"/>
          </a:p>
        </p:txBody>
      </p:sp>
    </p:spTree>
    <p:extLst>
      <p:ext uri="{BB962C8B-B14F-4D97-AF65-F5344CB8AC3E}">
        <p14:creationId xmlns:p14="http://schemas.microsoft.com/office/powerpoint/2010/main" val="1284968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5</a:t>
            </a:fld>
            <a:endParaRPr lang="sv-SE"/>
          </a:p>
        </p:txBody>
      </p:sp>
    </p:spTree>
    <p:extLst>
      <p:ext uri="{BB962C8B-B14F-4D97-AF65-F5344CB8AC3E}">
        <p14:creationId xmlns:p14="http://schemas.microsoft.com/office/powerpoint/2010/main" val="3059483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Vad är det som värmer och kyler luften mest ?</a:t>
            </a:r>
          </a:p>
          <a:p>
            <a:r>
              <a:rPr lang="sv-SE" b="1" dirty="0"/>
              <a:t>Jordytan</a:t>
            </a:r>
          </a:p>
          <a:p>
            <a:endParaRPr lang="sv-SE" b="1" dirty="0"/>
          </a:p>
          <a:p>
            <a:pPr rtl="0"/>
            <a:r>
              <a:rPr lang="sv-SE" b="1" dirty="0"/>
              <a:t>Solen:</a:t>
            </a:r>
            <a:r>
              <a:rPr lang="sv-SE" dirty="0"/>
              <a:t> Solen värmer marken → marken värmer luften.</a:t>
            </a:r>
          </a:p>
          <a:p>
            <a:pPr rtl="0"/>
            <a:endParaRPr lang="sv-SE" b="1" dirty="0"/>
          </a:p>
          <a:p>
            <a:pPr rtl="0"/>
            <a:r>
              <a:rPr lang="sv-SE" b="1" dirty="0"/>
              <a:t>Marken:</a:t>
            </a:r>
            <a:r>
              <a:rPr lang="sv-SE" dirty="0"/>
              <a:t> Olika ytor värms olika snabbt → varm luft stiger och sprider värme genom konvektion och vind.</a:t>
            </a:r>
          </a:p>
          <a:p>
            <a:pPr rtl="0"/>
            <a:endParaRPr lang="sv-SE" b="1" dirty="0"/>
          </a:p>
          <a:p>
            <a:pPr rtl="0"/>
            <a:r>
              <a:rPr lang="sv-SE" b="1" dirty="0"/>
              <a:t>Natten:</a:t>
            </a:r>
            <a:r>
              <a:rPr lang="sv-SE" dirty="0"/>
              <a:t> Marken avger värmestrålning → marken kyls → luften nära marken kyls.</a:t>
            </a:r>
          </a:p>
          <a:p>
            <a:pPr rtl="0"/>
            <a:endParaRPr lang="sv-SE" b="1" dirty="0"/>
          </a:p>
          <a:p>
            <a:pPr rtl="0"/>
            <a:r>
              <a:rPr lang="sv-SE" b="1" dirty="0"/>
              <a:t>Molnen:</a:t>
            </a:r>
            <a:r>
              <a:rPr lang="sv-SE" dirty="0"/>
              <a:t> Minskar uppvärmningen på dagen och bromsar avkylningen på natten.</a:t>
            </a:r>
          </a:p>
          <a:p>
            <a:pPr rtl="0"/>
            <a:endParaRPr lang="sv-SE" b="1" dirty="0"/>
          </a:p>
          <a:p>
            <a:pPr rtl="0"/>
            <a:r>
              <a:rPr lang="sv-SE" b="1" dirty="0"/>
              <a:t>Fukt:</a:t>
            </a:r>
            <a:r>
              <a:rPr lang="sv-SE" dirty="0"/>
              <a:t> Avdunstning kyler, medan kondensation frigör värme.</a:t>
            </a:r>
          </a:p>
          <a:p>
            <a:pPr rtl="0"/>
            <a:endParaRPr lang="sv-SE" b="1" dirty="0"/>
          </a:p>
          <a:p>
            <a:pPr rtl="0"/>
            <a:r>
              <a:rPr lang="sv-SE" b="1" dirty="0"/>
              <a:t>Höjden:</a:t>
            </a:r>
            <a:r>
              <a:rPr lang="sv-SE" dirty="0"/>
              <a:t> Temperaturen sjunker normalt med höjden.</a:t>
            </a:r>
          </a:p>
          <a:p>
            <a:pPr rtl="0"/>
            <a:endParaRPr lang="sv-SE" b="1" dirty="0"/>
          </a:p>
          <a:p>
            <a:pPr rtl="0"/>
            <a:endParaRPr lang="sv-SE" b="1" dirty="0"/>
          </a:p>
          <a:p>
            <a:endParaRPr lang="sv-SE" b="1" dirty="0"/>
          </a:p>
          <a:p>
            <a:endParaRPr lang="sv-S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När är det som kallast på dygnet och varför just då ?</a:t>
            </a:r>
          </a:p>
          <a:p>
            <a:r>
              <a:rPr lang="sv-SE" b="1" dirty="0"/>
              <a:t>Ca en timme efter soluppgången</a:t>
            </a:r>
          </a:p>
          <a:p>
            <a:r>
              <a:rPr lang="sv-SE" dirty="0"/>
              <a:t>Finns risk för att dimma kan bildas alltså efter soluppgången!</a:t>
            </a:r>
          </a:p>
        </p:txBody>
      </p:sp>
      <p:sp>
        <p:nvSpPr>
          <p:cNvPr id="4" name="Platshållare för bildnummer 3"/>
          <p:cNvSpPr>
            <a:spLocks noGrp="1"/>
          </p:cNvSpPr>
          <p:nvPr>
            <p:ph type="sldNum" sz="quarter" idx="5"/>
          </p:nvPr>
        </p:nvSpPr>
        <p:spPr/>
        <p:txBody>
          <a:bodyPr/>
          <a:lstStyle/>
          <a:p>
            <a:fld id="{ED77E874-DACF-470F-81F4-4672146106B0}" type="slidenum">
              <a:rPr lang="sv-SE" smtClean="0"/>
              <a:t>6</a:t>
            </a:fld>
            <a:endParaRPr lang="sv-SE"/>
          </a:p>
        </p:txBody>
      </p:sp>
    </p:spTree>
    <p:extLst>
      <p:ext uri="{BB962C8B-B14F-4D97-AF65-F5344CB8AC3E}">
        <p14:creationId xmlns:p14="http://schemas.microsoft.com/office/powerpoint/2010/main" val="109273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rtl="0"/>
            <a:r>
              <a:rPr lang="sv-SE" b="1" dirty="0"/>
              <a:t>Varm luft:</a:t>
            </a:r>
            <a:r>
              <a:rPr lang="sv-SE" dirty="0"/>
              <a:t> Molekylerna rör sig snabbare → vatten förblir lättare som vattenånga.</a:t>
            </a:r>
          </a:p>
          <a:p>
            <a:pPr rtl="0"/>
            <a:r>
              <a:rPr lang="sv-SE" b="1" dirty="0"/>
              <a:t>Kall luft:</a:t>
            </a:r>
            <a:r>
              <a:rPr lang="sv-SE" dirty="0"/>
              <a:t> Molekylerna rör sig långsammare → vattenånga kondenserar lättare till vattendroppar.</a:t>
            </a:r>
          </a:p>
          <a:p>
            <a:endParaRPr lang="sv-SE" sz="1200" b="0" u="none" strike="noStrike" kern="1200" dirty="0">
              <a:solidFill>
                <a:schemeClr val="tx1"/>
              </a:solidFill>
              <a:effectLst/>
              <a:latin typeface="+mn-lt"/>
              <a:ea typeface="+mn-ea"/>
              <a:cs typeface="+mn-cs"/>
            </a:endParaRPr>
          </a:p>
        </p:txBody>
      </p:sp>
      <p:sp>
        <p:nvSpPr>
          <p:cNvPr id="4" name="Platshållare för bildnummer 3"/>
          <p:cNvSpPr>
            <a:spLocks noGrp="1"/>
          </p:cNvSpPr>
          <p:nvPr>
            <p:ph type="sldNum" sz="quarter" idx="10"/>
          </p:nvPr>
        </p:nvSpPr>
        <p:spPr/>
        <p:txBody>
          <a:bodyPr/>
          <a:lstStyle/>
          <a:p>
            <a:fld id="{6F4EFCD2-BAA0-4D3B-B5C3-68768BA5FACB}" type="slidenum">
              <a:rPr lang="sv-SE" smtClean="0"/>
              <a:t>7</a:t>
            </a:fld>
            <a:endParaRPr lang="sv-SE"/>
          </a:p>
        </p:txBody>
      </p:sp>
    </p:spTree>
    <p:extLst>
      <p:ext uri="{BB962C8B-B14F-4D97-AF65-F5344CB8AC3E}">
        <p14:creationId xmlns:p14="http://schemas.microsoft.com/office/powerpoint/2010/main" val="2938659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rtl="0"/>
            <a:r>
              <a:rPr lang="sv-SE" b="1" dirty="0"/>
              <a:t>Varm luft:</a:t>
            </a:r>
            <a:r>
              <a:rPr lang="sv-SE" dirty="0"/>
              <a:t> Molekylerna rör sig snabbare → luften expanderar → lägre densitet.</a:t>
            </a:r>
          </a:p>
          <a:p>
            <a:pPr rtl="0"/>
            <a:r>
              <a:rPr lang="sv-SE" b="1" dirty="0"/>
              <a:t>Kall luft:</a:t>
            </a:r>
            <a:r>
              <a:rPr lang="sv-SE" dirty="0"/>
              <a:t> Molekylerna rör sig långsammare → luften blir tätare → högre densitet.</a:t>
            </a:r>
          </a:p>
          <a:p>
            <a:endParaRPr lang="sv-SE" dirty="0"/>
          </a:p>
        </p:txBody>
      </p:sp>
      <p:sp>
        <p:nvSpPr>
          <p:cNvPr id="4" name="Platshållare för bildnummer 3"/>
          <p:cNvSpPr>
            <a:spLocks noGrp="1"/>
          </p:cNvSpPr>
          <p:nvPr>
            <p:ph type="sldNum" sz="quarter" idx="10"/>
          </p:nvPr>
        </p:nvSpPr>
        <p:spPr/>
        <p:txBody>
          <a:bodyPr/>
          <a:lstStyle/>
          <a:p>
            <a:fld id="{6F4EFCD2-BAA0-4D3B-B5C3-68768BA5FACB}" type="slidenum">
              <a:rPr lang="sv-SE" smtClean="0"/>
              <a:t>8</a:t>
            </a:fld>
            <a:endParaRPr lang="sv-SE"/>
          </a:p>
        </p:txBody>
      </p:sp>
    </p:spTree>
    <p:extLst>
      <p:ext uri="{BB962C8B-B14F-4D97-AF65-F5344CB8AC3E}">
        <p14:creationId xmlns:p14="http://schemas.microsoft.com/office/powerpoint/2010/main" val="1524319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sv-SE" b="0" dirty="0"/>
              <a:t>Vi vet nu att varm luft kan innehålla mer fuktighet än kall luft.</a:t>
            </a:r>
          </a:p>
          <a:p>
            <a:endParaRPr lang="sv-SE" b="1" dirty="0"/>
          </a:p>
          <a:p>
            <a:r>
              <a:rPr lang="sv-SE" b="1" dirty="0"/>
              <a:t>Relativ fuktighet:</a:t>
            </a:r>
            <a:r>
              <a:rPr lang="sv-SE" dirty="0"/>
              <a:t> Hur mycket vattenånga luften innehåller i förhållande till maxmängden vid aktuell temperatur. </a:t>
            </a:r>
            <a:r>
              <a:rPr lang="sv-SE"/>
              <a:t>(Mäts </a:t>
            </a:r>
            <a:r>
              <a:rPr lang="sv-SE" dirty="0"/>
              <a:t>i procent)</a:t>
            </a:r>
            <a:endParaRPr lang="sv-SE" b="1" dirty="0"/>
          </a:p>
        </p:txBody>
      </p:sp>
      <p:sp>
        <p:nvSpPr>
          <p:cNvPr id="4" name="Platshållare för bildnummer 3"/>
          <p:cNvSpPr>
            <a:spLocks noGrp="1"/>
          </p:cNvSpPr>
          <p:nvPr>
            <p:ph type="sldNum" sz="quarter" idx="10"/>
          </p:nvPr>
        </p:nvSpPr>
        <p:spPr/>
        <p:txBody>
          <a:bodyPr/>
          <a:lstStyle/>
          <a:p>
            <a:fld id="{6F4EFCD2-BAA0-4D3B-B5C3-68768BA5FACB}" type="slidenum">
              <a:rPr lang="sv-SE" smtClean="0"/>
              <a:t>9</a:t>
            </a:fld>
            <a:endParaRPr lang="sv-SE"/>
          </a:p>
        </p:txBody>
      </p:sp>
    </p:spTree>
    <p:extLst>
      <p:ext uri="{BB962C8B-B14F-4D97-AF65-F5344CB8AC3E}">
        <p14:creationId xmlns:p14="http://schemas.microsoft.com/office/powerpoint/2010/main" val="4046431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rtl="0"/>
            <a:r>
              <a:rPr lang="sv-SE" b="1" dirty="0"/>
              <a:t>Kondensationskärnor</a:t>
            </a:r>
            <a:r>
              <a:rPr lang="sv-SE" b="0" dirty="0"/>
              <a:t>:</a:t>
            </a:r>
          </a:p>
          <a:p>
            <a:pPr rtl="0"/>
            <a:r>
              <a:rPr lang="sv-SE" b="0" dirty="0">
                <a:effectLst/>
              </a:rPr>
              <a:t>Små partiklar i luften</a:t>
            </a:r>
            <a:r>
              <a:rPr lang="sv-SE" dirty="0">
                <a:effectLst/>
              </a:rPr>
              <a:t> som vatten kan samlas på.</a:t>
            </a:r>
          </a:p>
          <a:p>
            <a:pPr rtl="0"/>
            <a:r>
              <a:rPr lang="sv-SE" b="0" dirty="0">
                <a:effectLst/>
              </a:rPr>
              <a:t>Exempel: salt, damm, sot och pollen.</a:t>
            </a:r>
          </a:p>
          <a:p>
            <a:pPr rtl="0"/>
            <a:r>
              <a:rPr lang="sv-SE" b="0" dirty="0">
                <a:effectLst/>
              </a:rPr>
              <a:t>Behövs för att vattenånga ska kunna kondensera och bilda droppar.</a:t>
            </a:r>
          </a:p>
          <a:p>
            <a:pPr rtl="0"/>
            <a:endParaRPr lang="sv-SE" b="0" dirty="0">
              <a:effectLst/>
            </a:endParaRPr>
          </a:p>
          <a:p>
            <a:pPr rtl="0"/>
            <a:r>
              <a:rPr lang="sv-SE" b="1" dirty="0">
                <a:effectLst/>
              </a:rPr>
              <a:t>Medelhavet:</a:t>
            </a:r>
            <a:endParaRPr lang="sv-SE" dirty="0">
              <a:effectLst/>
            </a:endParaRPr>
          </a:p>
          <a:p>
            <a:pPr rtl="0"/>
            <a:r>
              <a:rPr lang="sv-SE" b="0" dirty="0">
                <a:effectLst/>
              </a:rPr>
              <a:t>Många partiklar p.g.a. mänskliga utsläpp → många kondensationskärnor.</a:t>
            </a:r>
          </a:p>
          <a:p>
            <a:pPr rtl="0"/>
            <a:r>
              <a:rPr lang="sv-SE" b="0" dirty="0">
                <a:effectLst/>
              </a:rPr>
              <a:t>Varm och fuktig luft → mycket vattenånga.</a:t>
            </a:r>
          </a:p>
          <a:p>
            <a:pPr rtl="0"/>
            <a:r>
              <a:rPr lang="sv-SE" b="0" dirty="0">
                <a:effectLst/>
              </a:rPr>
              <a:t>Ofta disigt. (</a:t>
            </a:r>
            <a:r>
              <a:rPr lang="sv-SE" dirty="0"/>
              <a:t>Dis bildas när vattenånga </a:t>
            </a:r>
            <a:r>
              <a:rPr lang="sv-SE" b="0" dirty="0"/>
              <a:t>kondenserar till mycket små vattendroppar som svävar i luften.)</a:t>
            </a:r>
            <a:endParaRPr lang="sv-SE" b="0" dirty="0">
              <a:effectLst/>
            </a:endParaRPr>
          </a:p>
          <a:p>
            <a:pPr rtl="0"/>
            <a:endParaRPr lang="sv-SE" b="0" dirty="0">
              <a:effectLst/>
            </a:endParaRPr>
          </a:p>
          <a:p>
            <a:pPr rtl="0"/>
            <a:r>
              <a:rPr lang="sv-SE" b="1" dirty="0"/>
              <a:t>Nordpolen:</a:t>
            </a:r>
          </a:p>
          <a:p>
            <a:pPr rtl="0"/>
            <a:r>
              <a:rPr lang="sv-SE" b="0" dirty="0">
                <a:effectLst/>
              </a:rPr>
              <a:t>Kall och torr luft → lite vattenånga.</a:t>
            </a:r>
          </a:p>
          <a:p>
            <a:pPr rtl="0"/>
            <a:r>
              <a:rPr lang="sv-SE" b="0" dirty="0">
                <a:effectLst/>
              </a:rPr>
              <a:t>Färre kondensationskärnor.</a:t>
            </a:r>
          </a:p>
          <a:p>
            <a:pPr rtl="0"/>
            <a:r>
              <a:rPr lang="sv-SE" b="0" dirty="0">
                <a:effectLst/>
              </a:rPr>
              <a:t>Klarare luft.</a:t>
            </a:r>
          </a:p>
          <a:p>
            <a:pPr rtl="0"/>
            <a:endParaRPr lang="sv-SE" b="0" dirty="0">
              <a:effectLst/>
            </a:endParaRPr>
          </a:p>
        </p:txBody>
      </p:sp>
      <p:sp>
        <p:nvSpPr>
          <p:cNvPr id="4" name="Platshållare för bildnummer 3"/>
          <p:cNvSpPr>
            <a:spLocks noGrp="1"/>
          </p:cNvSpPr>
          <p:nvPr>
            <p:ph type="sldNum" sz="quarter" idx="10"/>
          </p:nvPr>
        </p:nvSpPr>
        <p:spPr/>
        <p:txBody>
          <a:bodyPr/>
          <a:lstStyle/>
          <a:p>
            <a:fld id="{6F4EFCD2-BAA0-4D3B-B5C3-68768BA5FACB}" type="slidenum">
              <a:rPr lang="sv-SE" smtClean="0"/>
              <a:t>10</a:t>
            </a:fld>
            <a:endParaRPr lang="sv-SE"/>
          </a:p>
        </p:txBody>
      </p:sp>
    </p:spTree>
    <p:extLst>
      <p:ext uri="{BB962C8B-B14F-4D97-AF65-F5344CB8AC3E}">
        <p14:creationId xmlns:p14="http://schemas.microsoft.com/office/powerpoint/2010/main" val="2376844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Ett sätt att förstå daggpunkten visuellt är att titta på ett </a:t>
            </a:r>
            <a:r>
              <a:rPr lang="sv-SE" sz="1200" b="1" u="none" strike="noStrike" kern="1200" dirty="0">
                <a:solidFill>
                  <a:schemeClr val="tx1"/>
                </a:solidFill>
                <a:effectLst/>
                <a:latin typeface="+mn-lt"/>
                <a:ea typeface="+mn-ea"/>
                <a:cs typeface="+mn-cs"/>
              </a:rPr>
              <a:t>iskallt glas en varm dag</a:t>
            </a:r>
            <a:r>
              <a:rPr lang="sv-SE" dirty="0"/>
              <a:t>.</a:t>
            </a:r>
          </a:p>
          <a:p>
            <a:r>
              <a:rPr lang="sv-SE" dirty="0"/>
              <a:t>Luften närmast glaset kyls ner under sin daggpunkt, vilket gör att osynlig vattenånga kondenserar och blir till synliga vattendroppar på glasets utsida.</a:t>
            </a:r>
          </a:p>
          <a:p>
            <a:endParaRPr lang="sv-SE" dirty="0"/>
          </a:p>
          <a:p>
            <a:r>
              <a:rPr lang="sv-SE" sz="1200" b="0" u="none" strike="noStrike" kern="1200" dirty="0">
                <a:solidFill>
                  <a:schemeClr val="tx1"/>
                </a:solidFill>
                <a:effectLst/>
                <a:latin typeface="+mn-lt"/>
                <a:ea typeface="+mn-ea"/>
                <a:cs typeface="+mn-cs"/>
              </a:rPr>
              <a:t>När den relativa luftfuktigheten når 100 % har luften nått sin daggpunkt.</a:t>
            </a:r>
          </a:p>
          <a:p>
            <a:r>
              <a:rPr lang="sv-SE" sz="1200" b="0" u="none" strike="noStrike" kern="1200" dirty="0">
                <a:solidFill>
                  <a:schemeClr val="tx1"/>
                </a:solidFill>
                <a:effectLst/>
                <a:latin typeface="+mn-lt"/>
                <a:ea typeface="+mn-ea"/>
                <a:cs typeface="+mn-cs"/>
              </a:rPr>
              <a:t>Det betyder att den aktuella temperaturen och daggpunktstemperaturen är exakt desamma. Luften är då helt mättad och kan inte ta emot mer vattenånga, vilket gör att kondens (dagg, dimma eller imma) börjar bildas.</a:t>
            </a:r>
          </a:p>
          <a:p>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11</a:t>
            </a:fld>
            <a:endParaRPr lang="sv-SE"/>
          </a:p>
        </p:txBody>
      </p:sp>
    </p:spTree>
    <p:extLst>
      <p:ext uri="{BB962C8B-B14F-4D97-AF65-F5344CB8AC3E}">
        <p14:creationId xmlns:p14="http://schemas.microsoft.com/office/powerpoint/2010/main" val="907086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a:latin typeface="+mn-lt"/>
              </a:rPr>
              <a:t>Stigande luft blir snabbt kallare än omgivningen</a:t>
            </a:r>
            <a:endParaRPr lang="sv-SE" sz="1200" b="1" u="none" strike="noStrike" kern="1200" dirty="0">
              <a:solidFill>
                <a:schemeClr val="tx1"/>
              </a:solidFill>
              <a:effectLst/>
              <a:latin typeface="+mn-lt"/>
              <a:ea typeface="+mn-ea"/>
              <a:cs typeface="+mn-cs"/>
            </a:endParaRPr>
          </a:p>
          <a:p>
            <a:r>
              <a:rPr lang="sv-SE" sz="1200" b="0" u="none" strike="noStrike" kern="1200" dirty="0">
                <a:solidFill>
                  <a:schemeClr val="tx1"/>
                </a:solidFill>
                <a:effectLst/>
                <a:latin typeface="+mn-lt"/>
                <a:ea typeface="+mn-ea"/>
                <a:cs typeface="+mn-cs"/>
              </a:rPr>
              <a:t>Lägre tryck → expansion → avkylning</a:t>
            </a:r>
          </a:p>
          <a:p>
            <a:r>
              <a:rPr lang="sv-SE" sz="1200" b="0" u="none" strike="noStrike" kern="1200" dirty="0">
                <a:solidFill>
                  <a:schemeClr val="tx1"/>
                </a:solidFill>
                <a:effectLst/>
                <a:latin typeface="+mn-lt"/>
                <a:ea typeface="+mn-ea"/>
                <a:cs typeface="+mn-cs"/>
              </a:rPr>
              <a:t>Stigande luft expanderar när lufttrycket minskar och kyls därför av. I en stabil skiktning blir luften snabbt kallare och tätare än omgivningen, vilket motverkar fortsatt uppstigning.</a:t>
            </a:r>
          </a:p>
        </p:txBody>
      </p:sp>
      <p:sp>
        <p:nvSpPr>
          <p:cNvPr id="4" name="Platshållare för bildnummer 3"/>
          <p:cNvSpPr>
            <a:spLocks noGrp="1"/>
          </p:cNvSpPr>
          <p:nvPr>
            <p:ph type="sldNum" sz="quarter" idx="5"/>
          </p:nvPr>
        </p:nvSpPr>
        <p:spPr/>
        <p:txBody>
          <a:bodyPr/>
          <a:lstStyle/>
          <a:p>
            <a:fld id="{ED77E874-DACF-470F-81F4-4672146106B0}" type="slidenum">
              <a:rPr lang="sv-SE" smtClean="0"/>
              <a:t>12</a:t>
            </a:fld>
            <a:endParaRPr lang="sv-SE"/>
          </a:p>
        </p:txBody>
      </p:sp>
    </p:spTree>
    <p:extLst>
      <p:ext uri="{BB962C8B-B14F-4D97-AF65-F5344CB8AC3E}">
        <p14:creationId xmlns:p14="http://schemas.microsoft.com/office/powerpoint/2010/main" val="2929606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u="none" strike="noStrike" kern="1200" dirty="0">
                <a:solidFill>
                  <a:schemeClr val="tx1"/>
                </a:solidFill>
                <a:effectLst/>
                <a:latin typeface="+mn-lt"/>
                <a:ea typeface="+mn-ea"/>
                <a:cs typeface="+mn-cs"/>
              </a:rPr>
              <a:t>Stabil (</a:t>
            </a:r>
            <a:r>
              <a:rPr lang="sv-SE" sz="1200" b="1" u="none" strike="noStrike" kern="1200" dirty="0" err="1">
                <a:solidFill>
                  <a:schemeClr val="tx1"/>
                </a:solidFill>
                <a:effectLst/>
                <a:latin typeface="+mn-lt"/>
                <a:ea typeface="+mn-ea"/>
                <a:cs typeface="+mn-cs"/>
              </a:rPr>
              <a:t>Stable</a:t>
            </a:r>
            <a:r>
              <a:rPr lang="sv-SE" sz="1200" b="1" u="none" strike="noStrike" kern="1200" dirty="0">
                <a:solidFill>
                  <a:schemeClr val="tx1"/>
                </a:solidFill>
                <a:effectLst/>
                <a:latin typeface="+mn-lt"/>
                <a:ea typeface="+mn-ea"/>
                <a:cs typeface="+mn-cs"/>
              </a:rPr>
              <a:t>):</a:t>
            </a:r>
            <a:r>
              <a:rPr lang="sv-SE" sz="1200" b="0" u="none" strike="noStrike" kern="1200" dirty="0">
                <a:solidFill>
                  <a:schemeClr val="tx1"/>
                </a:solidFill>
                <a:effectLst/>
                <a:latin typeface="+mn-lt"/>
                <a:ea typeface="+mn-ea"/>
                <a:cs typeface="+mn-cs"/>
              </a:rPr>
              <a:t> Kulan ligger i botten av en skål. Om du knuffar till den rör den sig lite, men rullar snabbt tillbaka till botten. (Detta är luften som vägrar stiga).</a:t>
            </a:r>
          </a:p>
          <a:p>
            <a:endParaRPr lang="sv-SE" sz="1200" b="1" u="none" strike="noStrike" kern="1200" dirty="0">
              <a:solidFill>
                <a:schemeClr val="tx1"/>
              </a:solidFill>
              <a:effectLst/>
              <a:latin typeface="+mn-lt"/>
              <a:ea typeface="+mn-ea"/>
              <a:cs typeface="+mn-cs"/>
            </a:endParaRPr>
          </a:p>
          <a:p>
            <a:r>
              <a:rPr lang="sv-SE" sz="1200" b="1" u="none" strike="noStrike" kern="1200" dirty="0">
                <a:solidFill>
                  <a:schemeClr val="tx1"/>
                </a:solidFill>
                <a:effectLst/>
                <a:latin typeface="+mn-lt"/>
                <a:ea typeface="+mn-ea"/>
                <a:cs typeface="+mn-cs"/>
              </a:rPr>
              <a:t>Labil/Instabil (</a:t>
            </a:r>
            <a:r>
              <a:rPr lang="sv-SE" sz="1200" b="1" u="none" strike="noStrike" kern="1200" dirty="0" err="1">
                <a:solidFill>
                  <a:schemeClr val="tx1"/>
                </a:solidFill>
                <a:effectLst/>
                <a:latin typeface="+mn-lt"/>
                <a:ea typeface="+mn-ea"/>
                <a:cs typeface="+mn-cs"/>
              </a:rPr>
              <a:t>Unstable</a:t>
            </a:r>
            <a:r>
              <a:rPr lang="sv-SE" sz="1200" b="1" u="none" strike="noStrike" kern="1200" dirty="0">
                <a:solidFill>
                  <a:schemeClr val="tx1"/>
                </a:solidFill>
                <a:effectLst/>
                <a:latin typeface="+mn-lt"/>
                <a:ea typeface="+mn-ea"/>
                <a:cs typeface="+mn-cs"/>
              </a:rPr>
              <a:t>):</a:t>
            </a:r>
            <a:r>
              <a:rPr lang="sv-SE" sz="1200" b="0" u="none" strike="noStrike" kern="1200" dirty="0">
                <a:solidFill>
                  <a:schemeClr val="tx1"/>
                </a:solidFill>
                <a:effectLst/>
                <a:latin typeface="+mn-lt"/>
                <a:ea typeface="+mn-ea"/>
                <a:cs typeface="+mn-cs"/>
              </a:rPr>
              <a:t> Kulan ligger på toppen av en uppochnedvänd skål. Om du knuffar till den det minsta lilla kommer den att rulla iväg av sig själv och accelerera nedåt. (Detta är luften som fortsätter att rusa uppåt och bildar oväder).</a:t>
            </a:r>
          </a:p>
          <a:p>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13</a:t>
            </a:fld>
            <a:endParaRPr lang="sv-SE"/>
          </a:p>
        </p:txBody>
      </p:sp>
    </p:spTree>
    <p:extLst>
      <p:ext uri="{BB962C8B-B14F-4D97-AF65-F5344CB8AC3E}">
        <p14:creationId xmlns:p14="http://schemas.microsoft.com/office/powerpoint/2010/main" val="2723713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a:r>
              <a:rPr lang="sv-SE" b="1" dirty="0">
                <a:effectLst/>
              </a:rPr>
              <a:t>Vad skyddar ozonlagret oss ifrån?</a:t>
            </a:r>
          </a:p>
          <a:p>
            <a:pPr rtl="0"/>
            <a:r>
              <a:rPr lang="sv-SE" dirty="0">
                <a:effectLst/>
              </a:rPr>
              <a:t>Skadlig </a:t>
            </a:r>
            <a:r>
              <a:rPr lang="sv-SE" b="1" dirty="0">
                <a:effectLst/>
              </a:rPr>
              <a:t>UV-strålning</a:t>
            </a:r>
            <a:r>
              <a:rPr lang="sv-SE" dirty="0">
                <a:effectLst/>
              </a:rPr>
              <a:t> från solen.</a:t>
            </a:r>
          </a:p>
          <a:p>
            <a:pPr rtl="0"/>
            <a:endParaRPr lang="sv-SE" b="1" dirty="0">
              <a:effectLst/>
            </a:endParaRPr>
          </a:p>
          <a:p>
            <a:pPr rtl="0"/>
            <a:r>
              <a:rPr lang="sv-SE" b="1" dirty="0">
                <a:effectLst/>
              </a:rPr>
              <a:t>Vad heter nivån där temperaturen börjar stiga igen?</a:t>
            </a:r>
            <a:br>
              <a:rPr lang="sv-SE" dirty="0">
                <a:effectLst/>
              </a:rPr>
            </a:br>
            <a:r>
              <a:rPr lang="sv-SE" b="0" dirty="0">
                <a:effectLst/>
              </a:rPr>
              <a:t>Tropopausen.</a:t>
            </a:r>
          </a:p>
          <a:p>
            <a:pPr rtl="0"/>
            <a:endParaRPr lang="sv-SE" b="1" dirty="0">
              <a:effectLst/>
            </a:endParaRPr>
          </a:p>
          <a:p>
            <a:pPr rtl="0"/>
            <a:r>
              <a:rPr lang="sv-SE" b="1" dirty="0">
                <a:effectLst/>
              </a:rPr>
              <a:t>Hur mycket avtar temperaturen i troposfären?</a:t>
            </a:r>
            <a:br>
              <a:rPr lang="sv-SE" dirty="0">
                <a:effectLst/>
              </a:rPr>
            </a:br>
            <a:r>
              <a:rPr lang="sv-SE" dirty="0">
                <a:effectLst/>
              </a:rPr>
              <a:t>Cirka </a:t>
            </a:r>
            <a:r>
              <a:rPr lang="sv-SE" b="1" dirty="0">
                <a:effectLst/>
              </a:rPr>
              <a:t>2 °C per 1 000 </a:t>
            </a:r>
            <a:r>
              <a:rPr lang="sv-SE" b="1" dirty="0" err="1">
                <a:effectLst/>
              </a:rPr>
              <a:t>ft</a:t>
            </a:r>
            <a:r>
              <a:rPr lang="sv-SE" dirty="0">
                <a:effectLst/>
              </a:rPr>
              <a:t> (≈ </a:t>
            </a:r>
            <a:r>
              <a:rPr lang="sv-SE" b="1" dirty="0">
                <a:effectLst/>
              </a:rPr>
              <a:t>6,5 °C/km</a:t>
            </a:r>
            <a:r>
              <a:rPr lang="sv-SE" dirty="0">
                <a:effectLst/>
              </a:rPr>
              <a:t>).</a:t>
            </a:r>
          </a:p>
          <a:p>
            <a:pPr rtl="0"/>
            <a:endParaRPr lang="sv-SE" dirty="0">
              <a:effectLst/>
            </a:endParaRPr>
          </a:p>
          <a:p>
            <a:pPr rtl="0"/>
            <a:r>
              <a:rPr lang="sv-SE" b="1" dirty="0">
                <a:effectLst/>
              </a:rPr>
              <a:t>När är det som kallast på dygnet?</a:t>
            </a:r>
            <a:br>
              <a:rPr lang="sv-SE" b="0" dirty="0">
                <a:effectLst/>
              </a:rPr>
            </a:br>
            <a:r>
              <a:rPr lang="sv-SE" b="0" dirty="0"/>
              <a:t>Cirka 1 timme efter soluppgången.</a:t>
            </a:r>
          </a:p>
          <a:p>
            <a:pPr rtl="0"/>
            <a:endParaRPr lang="sv-SE" b="0" dirty="0">
              <a:effectLst/>
            </a:endParaRPr>
          </a:p>
          <a:p>
            <a:pPr rtl="0"/>
            <a:r>
              <a:rPr lang="sv-SE" b="1" dirty="0">
                <a:effectLst/>
              </a:rPr>
              <a:t>Vad är daggpunkt?</a:t>
            </a:r>
            <a:br>
              <a:rPr lang="sv-SE" dirty="0">
                <a:effectLst/>
              </a:rPr>
            </a:br>
            <a:r>
              <a:rPr lang="sv-SE" dirty="0">
                <a:effectLst/>
              </a:rPr>
              <a:t>Den temperatur där luften blir </a:t>
            </a:r>
            <a:r>
              <a:rPr lang="sv-SE" b="1" dirty="0">
                <a:effectLst/>
              </a:rPr>
              <a:t>mättad med vattenånga</a:t>
            </a:r>
            <a:r>
              <a:rPr lang="sv-SE" dirty="0">
                <a:effectLst/>
              </a:rPr>
              <a:t> och kondensation börjar.</a:t>
            </a:r>
          </a:p>
          <a:p>
            <a:pPr rtl="0"/>
            <a:endParaRPr lang="sv-SE" b="1" dirty="0">
              <a:effectLst/>
            </a:endParaRPr>
          </a:p>
          <a:p>
            <a:pPr rtl="0"/>
            <a:r>
              <a:rPr lang="sv-SE" b="1" dirty="0">
                <a:effectLst/>
              </a:rPr>
              <a:t>Vad är inversion?</a:t>
            </a:r>
            <a:br>
              <a:rPr lang="sv-SE" dirty="0">
                <a:effectLst/>
              </a:rPr>
            </a:br>
            <a:r>
              <a:rPr lang="sv-SE" dirty="0">
                <a:effectLst/>
              </a:rPr>
              <a:t>Ett skikt där </a:t>
            </a:r>
            <a:r>
              <a:rPr lang="sv-SE" b="1" dirty="0">
                <a:effectLst/>
              </a:rPr>
              <a:t>temperaturen ökar med höjden</a:t>
            </a:r>
            <a:r>
              <a:rPr lang="sv-SE" dirty="0">
                <a:effectLst/>
              </a:rPr>
              <a:t>, vilket ger mycket stabil luft.</a:t>
            </a:r>
          </a:p>
        </p:txBody>
      </p:sp>
      <p:sp>
        <p:nvSpPr>
          <p:cNvPr id="4" name="Platshållare för bildnummer 3"/>
          <p:cNvSpPr>
            <a:spLocks noGrp="1"/>
          </p:cNvSpPr>
          <p:nvPr>
            <p:ph type="sldNum" sz="quarter" idx="5"/>
          </p:nvPr>
        </p:nvSpPr>
        <p:spPr/>
        <p:txBody>
          <a:bodyPr/>
          <a:lstStyle/>
          <a:p>
            <a:fld id="{ED77E874-DACF-470F-81F4-4672146106B0}" type="slidenum">
              <a:rPr lang="sv-SE" smtClean="0"/>
              <a:t>15</a:t>
            </a:fld>
            <a:endParaRPr lang="sv-SE"/>
          </a:p>
        </p:txBody>
      </p:sp>
    </p:spTree>
    <p:extLst>
      <p:ext uri="{BB962C8B-B14F-4D97-AF65-F5344CB8AC3E}">
        <p14:creationId xmlns:p14="http://schemas.microsoft.com/office/powerpoint/2010/main" val="1255689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Luftpelare</a:t>
            </a:r>
          </a:p>
          <a:p>
            <a:endParaRPr lang="sv-SE" dirty="0"/>
          </a:p>
          <a:p>
            <a:r>
              <a:rPr lang="sv-SE" b="1" dirty="0"/>
              <a:t>Koka vatten på </a:t>
            </a:r>
            <a:r>
              <a:rPr lang="sv-SE" b="1" dirty="0" err="1"/>
              <a:t>Mount</a:t>
            </a:r>
            <a:r>
              <a:rPr lang="sv-SE" b="1" dirty="0"/>
              <a:t> Everest</a:t>
            </a:r>
          </a:p>
          <a:p>
            <a:r>
              <a:rPr lang="sv-SE" dirty="0"/>
              <a:t>Vatten kokar när vattnets ångtryck är lika stort som lufttrycket.</a:t>
            </a:r>
          </a:p>
          <a:p>
            <a:r>
              <a:rPr lang="sv-SE" dirty="0"/>
              <a:t>På </a:t>
            </a:r>
            <a:r>
              <a:rPr lang="sv-SE" dirty="0" err="1"/>
              <a:t>Mount</a:t>
            </a:r>
            <a:r>
              <a:rPr lang="sv-SE" dirty="0"/>
              <a:t> Everest är lufttrycket mycket lägre än vid havsnivå.</a:t>
            </a:r>
          </a:p>
          <a:p>
            <a:r>
              <a:rPr lang="sv-SE" dirty="0"/>
              <a:t>Därför behöver vattenmolekylerna inte lika mycket energi för att lämna vätskan som ånga.</a:t>
            </a:r>
          </a:p>
          <a:p>
            <a:r>
              <a:rPr lang="sv-SE" dirty="0"/>
              <a:t>Vattnet kan därför börja koka redan vid ungefär 70 °C</a:t>
            </a:r>
          </a:p>
          <a:p>
            <a:endParaRPr lang="sv-SE" dirty="0"/>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(Ju högre upp ett flygplan flyger, desto tunnare blir luften (densiteten minskar). Där ökar antal fot per 1 hPa.)</a:t>
            </a:r>
          </a:p>
          <a:p>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16</a:t>
            </a:fld>
            <a:endParaRPr lang="sv-SE"/>
          </a:p>
        </p:txBody>
      </p:sp>
    </p:spTree>
    <p:extLst>
      <p:ext uri="{BB962C8B-B14F-4D97-AF65-F5344CB8AC3E}">
        <p14:creationId xmlns:p14="http://schemas.microsoft.com/office/powerpoint/2010/main" val="728690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”Datum” relaterar till nollpunkt eller referenslinje.</a:t>
            </a:r>
          </a:p>
          <a:p>
            <a:r>
              <a:rPr lang="sv-SE" dirty="0"/>
              <a:t>MSL - </a:t>
            </a:r>
            <a:r>
              <a:rPr lang="sv-SE" b="1" dirty="0"/>
              <a:t>R</a:t>
            </a:r>
            <a:r>
              <a:rPr lang="sv-SE" sz="1200" b="1" u="none" strike="noStrike" kern="1200" dirty="0">
                <a:solidFill>
                  <a:schemeClr val="tx1"/>
                </a:solidFill>
                <a:effectLst/>
                <a:latin typeface="+mn-lt"/>
                <a:ea typeface="+mn-ea"/>
                <a:cs typeface="+mn-cs"/>
              </a:rPr>
              <a:t>eferensytan</a:t>
            </a:r>
            <a:r>
              <a:rPr lang="sv-SE" dirty="0"/>
              <a:t> som man mäter alla höjder ifrån.</a:t>
            </a:r>
          </a:p>
          <a:p>
            <a:endParaRPr lang="sv-SE" dirty="0"/>
          </a:p>
          <a:p>
            <a:r>
              <a:rPr lang="sv-SE" dirty="0"/>
              <a:t>QNH</a:t>
            </a:r>
          </a:p>
          <a:p>
            <a:r>
              <a:rPr lang="sv-SE" sz="1200" b="1" u="none" strike="noStrike" kern="1200" dirty="0">
                <a:solidFill>
                  <a:schemeClr val="tx1"/>
                </a:solidFill>
                <a:effectLst/>
                <a:latin typeface="+mn-lt"/>
                <a:ea typeface="+mn-ea"/>
                <a:cs typeface="+mn-cs"/>
              </a:rPr>
              <a:t>Standard vid nästan all flygning.</a:t>
            </a:r>
            <a:r>
              <a:rPr lang="sv-SE" dirty="0"/>
              <a:t> Används under start, landning och under en viss övergångshöjd (</a:t>
            </a:r>
            <a:r>
              <a:rPr lang="sv-SE" dirty="0" err="1"/>
              <a:t>Transition</a:t>
            </a:r>
            <a:r>
              <a:rPr lang="sv-SE" dirty="0"/>
              <a:t> </a:t>
            </a:r>
            <a:r>
              <a:rPr lang="sv-SE" dirty="0" err="1"/>
              <a:t>Altitude</a:t>
            </a:r>
            <a:r>
              <a:rPr lang="sv-SE" dirty="0"/>
              <a:t>) vid flygning på sträcka. Viktig för att inte krocka med berg eller kontrollzoner.</a:t>
            </a:r>
          </a:p>
          <a:p>
            <a:endParaRPr lang="sv-SE" dirty="0"/>
          </a:p>
          <a:p>
            <a:r>
              <a:rPr lang="sv-SE" dirty="0"/>
              <a:t>QFE</a:t>
            </a:r>
          </a:p>
          <a:p>
            <a:r>
              <a:rPr lang="sv-SE" sz="1200" b="1" u="none" strike="noStrike" kern="1200" dirty="0">
                <a:solidFill>
                  <a:schemeClr val="tx1"/>
                </a:solidFill>
                <a:effectLst/>
                <a:latin typeface="+mn-lt"/>
                <a:ea typeface="+mn-ea"/>
                <a:cs typeface="+mn-cs"/>
              </a:rPr>
              <a:t>Lokalt i närheten av flygplatsen.</a:t>
            </a:r>
            <a:r>
              <a:rPr lang="sv-SE" dirty="0"/>
              <a:t> Används främst vid lokal flygning i trafikvarvet, vid militärflyg eller segelflyg för att piloten direkt ska se exakt hur högt över landningsbanan flygplanet befinner sig utan att behöva räkna.</a:t>
            </a:r>
          </a:p>
        </p:txBody>
      </p:sp>
      <p:sp>
        <p:nvSpPr>
          <p:cNvPr id="4" name="Platshållare för bildnummer 3"/>
          <p:cNvSpPr>
            <a:spLocks noGrp="1"/>
          </p:cNvSpPr>
          <p:nvPr>
            <p:ph type="sldNum" sz="quarter" idx="5"/>
          </p:nvPr>
        </p:nvSpPr>
        <p:spPr/>
        <p:txBody>
          <a:bodyPr/>
          <a:lstStyle/>
          <a:p>
            <a:fld id="{ED77E874-DACF-470F-81F4-4672146106B0}" type="slidenum">
              <a:rPr lang="sv-SE" smtClean="0"/>
              <a:t>17</a:t>
            </a:fld>
            <a:endParaRPr lang="sv-SE"/>
          </a:p>
        </p:txBody>
      </p:sp>
    </p:spTree>
    <p:extLst>
      <p:ext uri="{BB962C8B-B14F-4D97-AF65-F5344CB8AC3E}">
        <p14:creationId xmlns:p14="http://schemas.microsoft.com/office/powerpoint/2010/main" val="16209721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a:r>
              <a:rPr lang="sv-SE" b="1" dirty="0">
                <a:effectLst/>
              </a:rPr>
              <a:t>Vad är Vind ?</a:t>
            </a:r>
          </a:p>
          <a:p>
            <a:pPr rtl="0"/>
            <a:r>
              <a:rPr lang="sv-SE" b="0" dirty="0">
                <a:effectLst/>
              </a:rPr>
              <a:t>Luft som rör sig.</a:t>
            </a:r>
          </a:p>
          <a:p>
            <a:pPr rtl="0"/>
            <a:endParaRPr lang="sv-SE" b="1" dirty="0">
              <a:effectLst/>
            </a:endParaRPr>
          </a:p>
          <a:p>
            <a:pPr rtl="0"/>
            <a:r>
              <a:rPr lang="sv-SE" b="1" dirty="0">
                <a:effectLst/>
              </a:rPr>
              <a:t>Orsaken till vind ?</a:t>
            </a:r>
          </a:p>
          <a:p>
            <a:pPr rtl="0"/>
            <a:r>
              <a:rPr lang="sv-SE" b="0" dirty="0">
                <a:effectLst/>
              </a:rPr>
              <a:t>Tryckskillnader, l</a:t>
            </a:r>
            <a:r>
              <a:rPr lang="sv-SE" dirty="0">
                <a:effectLst/>
              </a:rPr>
              <a:t>uften rör sig </a:t>
            </a:r>
            <a:r>
              <a:rPr lang="sv-SE" b="1" dirty="0">
                <a:effectLst/>
              </a:rPr>
              <a:t>från högtryck mot lågtryck</a:t>
            </a:r>
            <a:r>
              <a:rPr lang="sv-SE" dirty="0">
                <a:effectLst/>
              </a:rPr>
              <a:t>.</a:t>
            </a:r>
          </a:p>
          <a:p>
            <a:pPr rtl="0"/>
            <a:endParaRPr lang="sv-SE" b="0"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18</a:t>
            </a:fld>
            <a:endParaRPr lang="sv-SE"/>
          </a:p>
        </p:txBody>
      </p:sp>
    </p:spTree>
    <p:extLst>
      <p:ext uri="{BB962C8B-B14F-4D97-AF65-F5344CB8AC3E}">
        <p14:creationId xmlns:p14="http://schemas.microsoft.com/office/powerpoint/2010/main" val="3764408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blåser från högt tryck till lågt tryck, exempel bildäck eller ballong.</a:t>
            </a:r>
          </a:p>
        </p:txBody>
      </p:sp>
      <p:sp>
        <p:nvSpPr>
          <p:cNvPr id="4" name="Platshållare för bildnummer 3"/>
          <p:cNvSpPr>
            <a:spLocks noGrp="1"/>
          </p:cNvSpPr>
          <p:nvPr>
            <p:ph type="sldNum" sz="quarter" idx="5"/>
          </p:nvPr>
        </p:nvSpPr>
        <p:spPr/>
        <p:txBody>
          <a:bodyPr/>
          <a:lstStyle/>
          <a:p>
            <a:fld id="{ED77E874-DACF-470F-81F4-4672146106B0}" type="slidenum">
              <a:rPr lang="sv-SE" smtClean="0"/>
              <a:t>19</a:t>
            </a:fld>
            <a:endParaRPr lang="sv-SE"/>
          </a:p>
        </p:txBody>
      </p:sp>
    </p:spTree>
    <p:extLst>
      <p:ext uri="{BB962C8B-B14F-4D97-AF65-F5344CB8AC3E}">
        <p14:creationId xmlns:p14="http://schemas.microsoft.com/office/powerpoint/2010/main" val="260717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a:r>
              <a:rPr lang="sv-SE" b="1" dirty="0"/>
              <a:t>Corioliseffekten:</a:t>
            </a:r>
            <a:endParaRPr lang="sv-SE" b="0" dirty="0"/>
          </a:p>
          <a:p>
            <a:pPr rtl="0"/>
            <a:r>
              <a:rPr lang="sv-SE" b="0" dirty="0"/>
              <a:t>Jordens rotation gör att stora luft- och vattenmassor avböjs åt sidan.</a:t>
            </a:r>
          </a:p>
          <a:p>
            <a:pPr rtl="0"/>
            <a:endParaRPr lang="sv-SE" dirty="0"/>
          </a:p>
          <a:p>
            <a:pPr rtl="0"/>
            <a:r>
              <a:rPr lang="sv-SE" b="1" dirty="0"/>
              <a:t>Vädret:</a:t>
            </a:r>
          </a:p>
          <a:p>
            <a:pPr rtl="0"/>
            <a:r>
              <a:rPr lang="sv-SE" dirty="0"/>
              <a:t>Jordens rotation böjer stora luft- och vattenmassor och påverkar vindar, havsströmmar och stormars rotation.</a:t>
            </a:r>
          </a:p>
          <a:p>
            <a:pPr rtl="0"/>
            <a:endParaRPr lang="sv-SE" b="1" dirty="0"/>
          </a:p>
          <a:p>
            <a:pPr rtl="0"/>
            <a:r>
              <a:rPr lang="sv-SE" b="1" dirty="0"/>
              <a:t>Höger i norr, vänster i söder:</a:t>
            </a:r>
          </a:p>
          <a:p>
            <a:pPr rtl="0"/>
            <a:r>
              <a:rPr lang="sv-SE" dirty="0"/>
              <a:t>Rörelser avböjs åt höger på norra halvklotet och åt vänster på södra.</a:t>
            </a:r>
          </a:p>
          <a:p>
            <a:pPr rtl="0"/>
            <a:endParaRPr lang="sv-SE" b="1" dirty="0"/>
          </a:p>
          <a:p>
            <a:pPr rtl="0"/>
            <a:r>
              <a:rPr lang="sv-SE" b="1" dirty="0"/>
              <a:t>Handfatet:</a:t>
            </a:r>
          </a:p>
          <a:p>
            <a:pPr rtl="0"/>
            <a:r>
              <a:rPr lang="sv-SE" dirty="0"/>
              <a:t>Corioliseffekten är för svag för att bestämma rotationsriktningen. Den styrs främst av handfatets form och hur vattnet sätts i rörelse.</a:t>
            </a:r>
          </a:p>
        </p:txBody>
      </p:sp>
      <p:sp>
        <p:nvSpPr>
          <p:cNvPr id="4" name="Platshållare för bildnummer 3"/>
          <p:cNvSpPr>
            <a:spLocks noGrp="1"/>
          </p:cNvSpPr>
          <p:nvPr>
            <p:ph type="sldNum" sz="quarter" idx="5"/>
          </p:nvPr>
        </p:nvSpPr>
        <p:spPr/>
        <p:txBody>
          <a:bodyPr/>
          <a:lstStyle/>
          <a:p>
            <a:fld id="{ED77E874-DACF-470F-81F4-4672146106B0}" type="slidenum">
              <a:rPr lang="sv-SE" smtClean="0"/>
              <a:t>20</a:t>
            </a:fld>
            <a:endParaRPr lang="sv-SE"/>
          </a:p>
        </p:txBody>
      </p:sp>
    </p:spTree>
    <p:extLst>
      <p:ext uri="{BB962C8B-B14F-4D97-AF65-F5344CB8AC3E}">
        <p14:creationId xmlns:p14="http://schemas.microsoft.com/office/powerpoint/2010/main" val="33398212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Jorden snurrar åt öst.</a:t>
            </a:r>
          </a:p>
          <a:p>
            <a:r>
              <a:rPr lang="sv-SE" dirty="0"/>
              <a:t>Går fortare på mitten på eftersom större radie från jordaxeln, tänk en karusell eller löparbana.</a:t>
            </a:r>
          </a:p>
          <a:p>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21</a:t>
            </a:fld>
            <a:endParaRPr lang="sv-SE"/>
          </a:p>
        </p:txBody>
      </p:sp>
    </p:spTree>
    <p:extLst>
      <p:ext uri="{BB962C8B-B14F-4D97-AF65-F5344CB8AC3E}">
        <p14:creationId xmlns:p14="http://schemas.microsoft.com/office/powerpoint/2010/main" val="4217531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Rörelser i nordlig eller sydligriktning</a:t>
            </a:r>
          </a:p>
        </p:txBody>
      </p:sp>
      <p:sp>
        <p:nvSpPr>
          <p:cNvPr id="4" name="Platshållare för bildnummer 3"/>
          <p:cNvSpPr>
            <a:spLocks noGrp="1"/>
          </p:cNvSpPr>
          <p:nvPr>
            <p:ph type="sldNum" sz="quarter" idx="5"/>
          </p:nvPr>
        </p:nvSpPr>
        <p:spPr/>
        <p:txBody>
          <a:bodyPr/>
          <a:lstStyle/>
          <a:p>
            <a:fld id="{ED77E874-DACF-470F-81F4-4672146106B0}" type="slidenum">
              <a:rPr lang="sv-SE" smtClean="0"/>
              <a:t>22</a:t>
            </a:fld>
            <a:endParaRPr lang="sv-SE"/>
          </a:p>
        </p:txBody>
      </p:sp>
    </p:spTree>
    <p:extLst>
      <p:ext uri="{BB962C8B-B14F-4D97-AF65-F5344CB8AC3E}">
        <p14:creationId xmlns:p14="http://schemas.microsoft.com/office/powerpoint/2010/main" val="15060827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Rörelser i Öst/Väst</a:t>
            </a:r>
          </a:p>
          <a:p>
            <a:r>
              <a:rPr lang="sv-SE" dirty="0"/>
              <a:t>Högre hastighet = större radie</a:t>
            </a:r>
          </a:p>
          <a:p>
            <a:r>
              <a:rPr lang="sv-SE" dirty="0"/>
              <a:t>Mindre hastighet = mindre radie</a:t>
            </a:r>
          </a:p>
          <a:p>
            <a:endParaRPr lang="sv-SE" b="0" dirty="0"/>
          </a:p>
          <a:p>
            <a:endParaRPr lang="sv-SE" b="0" dirty="0"/>
          </a:p>
          <a:p>
            <a:r>
              <a:rPr lang="sv-SE" b="0" dirty="0"/>
              <a:t>Centripetalaccelerationen (inåt) </a:t>
            </a:r>
            <a:r>
              <a:rPr lang="sv-SE" dirty="0"/>
              <a:t>a = v^2 / r</a:t>
            </a:r>
          </a:p>
        </p:txBody>
      </p:sp>
      <p:sp>
        <p:nvSpPr>
          <p:cNvPr id="4" name="Platshållare för bildnummer 3"/>
          <p:cNvSpPr>
            <a:spLocks noGrp="1"/>
          </p:cNvSpPr>
          <p:nvPr>
            <p:ph type="sldNum" sz="quarter" idx="5"/>
          </p:nvPr>
        </p:nvSpPr>
        <p:spPr/>
        <p:txBody>
          <a:bodyPr/>
          <a:lstStyle/>
          <a:p>
            <a:fld id="{ED77E874-DACF-470F-81F4-4672146106B0}" type="slidenum">
              <a:rPr lang="sv-SE" smtClean="0"/>
              <a:t>23</a:t>
            </a:fld>
            <a:endParaRPr lang="sv-SE"/>
          </a:p>
        </p:txBody>
      </p:sp>
    </p:spTree>
    <p:extLst>
      <p:ext uri="{BB962C8B-B14F-4D97-AF65-F5344CB8AC3E}">
        <p14:creationId xmlns:p14="http://schemas.microsoft.com/office/powerpoint/2010/main" val="3162429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u="none" strike="noStrike" kern="1200" dirty="0">
                <a:solidFill>
                  <a:schemeClr val="tx1"/>
                </a:solidFill>
                <a:effectLst/>
                <a:latin typeface="+mn-lt"/>
                <a:ea typeface="+mn-ea"/>
                <a:cs typeface="+mn-cs"/>
              </a:rPr>
              <a:t>Sanningen om virveln i ditt handfat</a:t>
            </a:r>
            <a:br>
              <a:rPr lang="sv-SE" sz="1200" b="0" u="none" strike="noStrike" kern="1200" dirty="0">
                <a:solidFill>
                  <a:schemeClr val="tx1"/>
                </a:solidFill>
                <a:effectLst/>
                <a:latin typeface="+mn-lt"/>
                <a:ea typeface="+mn-ea"/>
                <a:cs typeface="+mn-cs"/>
              </a:rPr>
            </a:br>
            <a:r>
              <a:rPr lang="sv-SE" sz="1200" b="0" u="none" strike="noStrike" kern="1200" dirty="0">
                <a:solidFill>
                  <a:schemeClr val="tx1"/>
                </a:solidFill>
                <a:effectLst/>
                <a:latin typeface="+mn-lt"/>
                <a:ea typeface="+mn-ea"/>
                <a:cs typeface="+mn-cs"/>
              </a:rPr>
              <a:t>Effekten är alldeles för svag på så små ytor. Det är istället handfatets form, kranens placering och hur du drar ur proppen som helt avgör rotationsriktningen.</a:t>
            </a:r>
            <a:endParaRPr lang="sv-SE" dirty="0"/>
          </a:p>
          <a:p>
            <a:endParaRPr lang="sv-SE" dirty="0"/>
          </a:p>
          <a:p>
            <a:r>
              <a:rPr lang="sv-SE" sz="1200" b="1" u="none" strike="noStrike" kern="1200" dirty="0">
                <a:solidFill>
                  <a:schemeClr val="tx1"/>
                </a:solidFill>
                <a:effectLst/>
                <a:latin typeface="+mn-lt"/>
                <a:ea typeface="+mn-ea"/>
                <a:cs typeface="+mn-cs"/>
              </a:rPr>
              <a:t>Teorin stämmer i jätteformat:</a:t>
            </a:r>
            <a:r>
              <a:rPr lang="sv-SE" sz="1200" b="0" u="none" strike="noStrike" kern="1200" dirty="0">
                <a:solidFill>
                  <a:schemeClr val="tx1"/>
                </a:solidFill>
                <a:effectLst/>
                <a:latin typeface="+mn-lt"/>
                <a:ea typeface="+mn-ea"/>
                <a:cs typeface="+mn-cs"/>
              </a:rPr>
              <a:t> För att corioliseffekten ska synas i ett handfat krävs en enorm tank på flera meter i diameter.</a:t>
            </a:r>
          </a:p>
          <a:p>
            <a:endParaRPr lang="sv-SE" sz="1200" b="0" u="none" strike="noStrike" kern="1200" dirty="0">
              <a:solidFill>
                <a:schemeClr val="tx1"/>
              </a:solidFill>
              <a:effectLst/>
              <a:latin typeface="+mn-lt"/>
              <a:ea typeface="+mn-ea"/>
              <a:cs typeface="+mn-cs"/>
            </a:endParaRPr>
          </a:p>
          <a:p>
            <a:r>
              <a:rPr lang="sv-SE" sz="1200" b="1" u="none" strike="noStrike" kern="1200" dirty="0">
                <a:solidFill>
                  <a:schemeClr val="tx1"/>
                </a:solidFill>
                <a:effectLst/>
                <a:latin typeface="+mn-lt"/>
                <a:ea typeface="+mn-ea"/>
                <a:cs typeface="+mn-cs"/>
              </a:rPr>
              <a:t>Kräver extremt lång tid:</a:t>
            </a:r>
            <a:r>
              <a:rPr lang="sv-SE" sz="1200" b="0" u="none" strike="noStrike" kern="1200" dirty="0">
                <a:solidFill>
                  <a:schemeClr val="tx1"/>
                </a:solidFill>
                <a:effectLst/>
                <a:latin typeface="+mn-lt"/>
                <a:ea typeface="+mn-ea"/>
                <a:cs typeface="+mn-cs"/>
              </a:rPr>
              <a:t> Vattnet måste stå helt orört i 24–48 timmar för att alla osynliga virvlar och strömningar från kranen ska hinna dö ut helt.</a:t>
            </a:r>
          </a:p>
          <a:p>
            <a:endParaRPr lang="sv-SE" sz="1200" b="0" u="none" strike="noStrike" kern="1200" dirty="0">
              <a:solidFill>
                <a:schemeClr val="tx1"/>
              </a:solidFill>
              <a:effectLst/>
              <a:latin typeface="+mn-lt"/>
              <a:ea typeface="+mn-ea"/>
              <a:cs typeface="+mn-cs"/>
            </a:endParaRPr>
          </a:p>
          <a:p>
            <a:r>
              <a:rPr lang="sv-SE" b="1" dirty="0"/>
              <a:t>Laboratorieresultatet:</a:t>
            </a:r>
            <a:r>
              <a:rPr lang="sv-SE" dirty="0"/>
              <a:t> När forskare testade detta under perfekta förhållanden började vattnet till rotera motsols när proppen drogs ur – exakt som ett riktigt lågtryck på norra halvklotet.</a:t>
            </a:r>
          </a:p>
        </p:txBody>
      </p:sp>
      <p:sp>
        <p:nvSpPr>
          <p:cNvPr id="4" name="Platshållare för bildnummer 3"/>
          <p:cNvSpPr>
            <a:spLocks noGrp="1"/>
          </p:cNvSpPr>
          <p:nvPr>
            <p:ph type="sldNum" sz="quarter" idx="5"/>
          </p:nvPr>
        </p:nvSpPr>
        <p:spPr/>
        <p:txBody>
          <a:bodyPr/>
          <a:lstStyle/>
          <a:p>
            <a:fld id="{ED77E874-DACF-470F-81F4-4672146106B0}" type="slidenum">
              <a:rPr lang="sv-SE" smtClean="0"/>
              <a:t>25</a:t>
            </a:fld>
            <a:endParaRPr lang="sv-SE"/>
          </a:p>
        </p:txBody>
      </p:sp>
    </p:spTree>
    <p:extLst>
      <p:ext uri="{BB962C8B-B14F-4D97-AF65-F5344CB8AC3E}">
        <p14:creationId xmlns:p14="http://schemas.microsoft.com/office/powerpoint/2010/main" val="3608421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Geostrofisk vind (som finns högt upp) är resultatet av </a:t>
            </a:r>
            <a:r>
              <a:rPr lang="sv-SE" sz="1200" b="1" kern="1200" dirty="0">
                <a:solidFill>
                  <a:schemeClr val="tx1"/>
                </a:solidFill>
                <a:effectLst/>
                <a:latin typeface="+mn-lt"/>
                <a:ea typeface="+mn-ea"/>
                <a:cs typeface="+mn-cs"/>
              </a:rPr>
              <a:t>tryckgradientkraften</a:t>
            </a:r>
            <a:r>
              <a:rPr lang="sv-SE" sz="1200" kern="1200" dirty="0">
                <a:solidFill>
                  <a:schemeClr val="tx1"/>
                </a:solidFill>
                <a:effectLst/>
                <a:latin typeface="+mn-lt"/>
                <a:ea typeface="+mn-ea"/>
                <a:cs typeface="+mn-cs"/>
              </a:rPr>
              <a:t> (som vill pressa luften från högtryck till lågtryck) och </a:t>
            </a:r>
            <a:r>
              <a:rPr lang="sv-SE" sz="1200" b="1" kern="1200" dirty="0">
                <a:solidFill>
                  <a:schemeClr val="tx1"/>
                </a:solidFill>
                <a:effectLst/>
                <a:latin typeface="+mn-lt"/>
                <a:ea typeface="+mn-ea"/>
                <a:cs typeface="+mn-cs"/>
              </a:rPr>
              <a:t>corioliseffekten</a:t>
            </a:r>
            <a:r>
              <a:rPr lang="sv-SE" sz="1200" kern="1200" dirty="0">
                <a:solidFill>
                  <a:schemeClr val="tx1"/>
                </a:solidFill>
                <a:effectLst/>
                <a:latin typeface="+mn-lt"/>
                <a:ea typeface="+mn-ea"/>
                <a:cs typeface="+mn-cs"/>
              </a:rPr>
              <a:t> (som vill vrida luften åt sidan). </a:t>
            </a:r>
          </a:p>
          <a:p>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26</a:t>
            </a:fld>
            <a:endParaRPr lang="sv-SE"/>
          </a:p>
        </p:txBody>
      </p:sp>
    </p:spTree>
    <p:extLst>
      <p:ext uri="{BB962C8B-B14F-4D97-AF65-F5344CB8AC3E}">
        <p14:creationId xmlns:p14="http://schemas.microsoft.com/office/powerpoint/2010/main" val="13054604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Geostrofisk vind:</a:t>
            </a:r>
            <a:r>
              <a:rPr lang="sv-SE" dirty="0"/>
              <a:t> Tryckgradientkraft och </a:t>
            </a:r>
            <a:r>
              <a:rPr lang="sv-SE" dirty="0" err="1"/>
              <a:t>corioliskraft</a:t>
            </a:r>
            <a:r>
              <a:rPr lang="sv-SE" dirty="0"/>
              <a:t> är i balans.</a:t>
            </a:r>
          </a:p>
          <a:p>
            <a:endParaRPr lang="sv-SE" b="1" dirty="0"/>
          </a:p>
          <a:p>
            <a:r>
              <a:rPr lang="sv-SE" b="1" dirty="0"/>
              <a:t>Gradientvind:</a:t>
            </a:r>
            <a:r>
              <a:rPr lang="sv-SE" dirty="0"/>
              <a:t> Vind som blåser ungefär parallellt med isobarerna, där </a:t>
            </a:r>
            <a:r>
              <a:rPr lang="sv-SE" b="1" dirty="0"/>
              <a:t>tryckgradientkraft, </a:t>
            </a:r>
            <a:r>
              <a:rPr lang="sv-SE" b="1" dirty="0" err="1"/>
              <a:t>corioliskraft</a:t>
            </a:r>
            <a:r>
              <a:rPr lang="sv-SE" b="1" dirty="0"/>
              <a:t> och centrifugalkraft</a:t>
            </a:r>
            <a:r>
              <a:rPr lang="sv-SE" dirty="0"/>
              <a:t> är i balans.</a:t>
            </a:r>
          </a:p>
          <a:p>
            <a:endParaRPr lang="sv-SE" dirty="0"/>
          </a:p>
          <a:p>
            <a:r>
              <a:rPr lang="sv-SE" b="1" dirty="0"/>
              <a:t>Lågtryck:</a:t>
            </a:r>
            <a:r>
              <a:rPr lang="sv-SE" dirty="0"/>
              <a:t> Moturs vind. Centrifugalkraften motverkar tryckgradientkraften → </a:t>
            </a:r>
            <a:r>
              <a:rPr lang="sv-SE" b="1" dirty="0"/>
              <a:t>svagare gradientvind</a:t>
            </a:r>
            <a:r>
              <a:rPr lang="sv-SE" dirty="0"/>
              <a:t>.</a:t>
            </a:r>
          </a:p>
          <a:p>
            <a:endParaRPr lang="sv-SE" b="1" dirty="0"/>
          </a:p>
          <a:p>
            <a:r>
              <a:rPr lang="sv-SE" b="1" dirty="0"/>
              <a:t>Högtryck:</a:t>
            </a:r>
            <a:r>
              <a:rPr lang="sv-SE" dirty="0"/>
              <a:t> Medurs vind. Centrifugalkraften förstärker tryckgradientkraften → </a:t>
            </a:r>
            <a:r>
              <a:rPr lang="sv-SE" b="1" dirty="0"/>
              <a:t>starkare gradientvind</a:t>
            </a:r>
            <a:r>
              <a:rPr lang="sv-SE" dirty="0"/>
              <a:t>.</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u="none" strike="noStrike" kern="1200" dirty="0">
                <a:solidFill>
                  <a:schemeClr val="tx1"/>
                </a:solidFill>
                <a:effectLst/>
                <a:latin typeface="+mn-lt"/>
                <a:ea typeface="+mn-ea"/>
                <a:cs typeface="+mn-cs"/>
              </a:rPr>
              <a:t>Centrifugalkraften</a:t>
            </a:r>
            <a:r>
              <a:rPr lang="sv-SE" dirty="0"/>
              <a:t> – Utåt</a:t>
            </a:r>
          </a:p>
          <a:p>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27</a:t>
            </a:fld>
            <a:endParaRPr lang="sv-SE"/>
          </a:p>
        </p:txBody>
      </p:sp>
    </p:spTree>
    <p:extLst>
      <p:ext uri="{BB962C8B-B14F-4D97-AF65-F5344CB8AC3E}">
        <p14:creationId xmlns:p14="http://schemas.microsoft.com/office/powerpoint/2010/main" val="4310273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a:r>
              <a:rPr lang="sv-SE" b="1" dirty="0"/>
              <a:t>Högtryck:</a:t>
            </a:r>
            <a:br>
              <a:rPr lang="sv-SE" dirty="0"/>
            </a:br>
            <a:r>
              <a:rPr lang="sv-SE" dirty="0"/>
              <a:t>Sjunkande luft → stabil atmosfär → få/låga moln → ofta klart väder</a:t>
            </a:r>
          </a:p>
          <a:p>
            <a:pPr rtl="0"/>
            <a:r>
              <a:rPr lang="sv-SE" b="1" dirty="0">
                <a:effectLst/>
              </a:rPr>
              <a:t>Tråg/lågtryck:</a:t>
            </a:r>
            <a:br>
              <a:rPr lang="sv-SE" dirty="0">
                <a:effectLst/>
              </a:rPr>
            </a:br>
            <a:r>
              <a:rPr lang="sv-SE" dirty="0">
                <a:effectLst/>
              </a:rPr>
              <a:t>Stigande luft → mer instabilitet → moln kan växa → skurar/åska</a:t>
            </a:r>
          </a:p>
          <a:p>
            <a:pPr rtl="0"/>
            <a:endParaRPr lang="sv-SE" dirty="0">
              <a:effectLst/>
            </a:endParaRPr>
          </a:p>
          <a:p>
            <a:pPr rtl="0"/>
            <a:r>
              <a:rPr lang="sv-SE" b="1" dirty="0"/>
              <a:t>(För högtryck)</a:t>
            </a:r>
          </a:p>
          <a:p>
            <a:pPr rtl="0"/>
            <a:r>
              <a:rPr lang="sv-SE" b="1" dirty="0"/>
              <a:t>Adiabatisk uppvärmning</a:t>
            </a:r>
          </a:p>
          <a:p>
            <a:pPr rtl="0"/>
            <a:r>
              <a:rPr lang="sv-SE" b="0" dirty="0"/>
              <a:t>Sjunkande luft →</a:t>
            </a:r>
          </a:p>
          <a:p>
            <a:pPr rtl="0"/>
            <a:r>
              <a:rPr lang="sv-SE" b="0" dirty="0"/>
              <a:t>kompression →</a:t>
            </a:r>
          </a:p>
          <a:p>
            <a:pPr rtl="0"/>
            <a:r>
              <a:rPr lang="sv-SE" b="0" dirty="0"/>
              <a:t>uppvärmning →</a:t>
            </a:r>
          </a:p>
          <a:p>
            <a:pPr rtl="0"/>
            <a:r>
              <a:rPr lang="sv-SE" b="0" dirty="0"/>
              <a:t>lägre relativ luftfuktighet →</a:t>
            </a:r>
          </a:p>
          <a:p>
            <a:pPr rtl="0"/>
            <a:r>
              <a:rPr lang="sv-SE" b="0" dirty="0"/>
              <a:t>moln löses upp.</a:t>
            </a:r>
          </a:p>
          <a:p>
            <a:pPr rtl="0"/>
            <a:endParaRPr lang="sv-SE" b="0" dirty="0">
              <a:effectLst/>
            </a:endParaRPr>
          </a:p>
          <a:p>
            <a:pPr rtl="0"/>
            <a:r>
              <a:rPr lang="sv-SE" b="0" dirty="0"/>
              <a:t>(molekylernas rörelseenergi → temperaturen stiger.)</a:t>
            </a:r>
          </a:p>
          <a:p>
            <a:pPr rtl="0"/>
            <a:endParaRPr lang="sv-SE" b="0" dirty="0">
              <a:effectLst/>
            </a:endParaRPr>
          </a:p>
          <a:p>
            <a:pPr rtl="0"/>
            <a:r>
              <a:rPr lang="sv-SE" b="0" dirty="0"/>
              <a:t>Adiabatisk betyder att ingen värme utbyts med omgivningen.</a:t>
            </a:r>
          </a:p>
          <a:p>
            <a:pPr rtl="0"/>
            <a:r>
              <a:rPr lang="sv-SE" b="0" dirty="0">
                <a:effectLst/>
              </a:rPr>
              <a:t>Sjunkande luft: komprimeras → värms adiabatiskt</a:t>
            </a:r>
          </a:p>
          <a:p>
            <a:pPr rtl="0"/>
            <a:r>
              <a:rPr lang="sv-SE" b="0" dirty="0">
                <a:effectLst/>
              </a:rPr>
              <a:t>Stigande luft: expanderar → kyls adiabatiskt</a:t>
            </a:r>
          </a:p>
          <a:p>
            <a:pPr rtl="0"/>
            <a:endParaRPr lang="sv-SE" b="0" dirty="0">
              <a:effectLst/>
            </a:endParaRPr>
          </a:p>
          <a:p>
            <a:pPr rtl="0"/>
            <a:r>
              <a:rPr lang="sv-SE" b="0" dirty="0"/>
              <a:t>Det är alltså tryckförändringen och luftens expansion/kompression som ändrar temperaturen, inte att luftmassan värms eller kyls av omgivningen.</a:t>
            </a:r>
          </a:p>
          <a:p>
            <a:pPr rtl="0"/>
            <a:endParaRPr lang="sv-SE" b="0" dirty="0">
              <a:effectLst/>
            </a:endParaRPr>
          </a:p>
        </p:txBody>
      </p:sp>
      <p:sp>
        <p:nvSpPr>
          <p:cNvPr id="4" name="Platshållare för bildnummer 3"/>
          <p:cNvSpPr>
            <a:spLocks noGrp="1"/>
          </p:cNvSpPr>
          <p:nvPr>
            <p:ph type="sldNum" sz="quarter" idx="5"/>
          </p:nvPr>
        </p:nvSpPr>
        <p:spPr/>
        <p:txBody>
          <a:bodyPr/>
          <a:lstStyle/>
          <a:p>
            <a:fld id="{ED77E874-DACF-470F-81F4-4672146106B0}" type="slidenum">
              <a:rPr lang="sv-SE" smtClean="0"/>
              <a:t>28</a:t>
            </a:fld>
            <a:endParaRPr lang="sv-SE"/>
          </a:p>
        </p:txBody>
      </p:sp>
    </p:spTree>
    <p:extLst>
      <p:ext uri="{BB962C8B-B14F-4D97-AF65-F5344CB8AC3E}">
        <p14:creationId xmlns:p14="http://schemas.microsoft.com/office/powerpoint/2010/main" val="22689164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Förmiddag</a:t>
            </a:r>
            <a:r>
              <a:rPr lang="sv-SE" dirty="0"/>
              <a:t> (Lugnt/Svag och obestämd vind.)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Eftermiddag</a:t>
            </a:r>
            <a:r>
              <a:rPr lang="sv-SE" dirty="0"/>
              <a:t> (Maximal sjöbris, starka vindar)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Kväll</a:t>
            </a:r>
            <a:r>
              <a:rPr lang="sv-SE" dirty="0"/>
              <a:t> (Stilla): Vinden dör ut helt under en kort period.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Natt</a:t>
            </a:r>
            <a:r>
              <a:rPr lang="sv-SE" dirty="0"/>
              <a:t> (Landbris): Det blåser nu svagt ut mot det ljumma havet fram tills soluppgången.</a:t>
            </a:r>
          </a:p>
        </p:txBody>
      </p:sp>
      <p:sp>
        <p:nvSpPr>
          <p:cNvPr id="4" name="Platshållare för bildnummer 3"/>
          <p:cNvSpPr>
            <a:spLocks noGrp="1"/>
          </p:cNvSpPr>
          <p:nvPr>
            <p:ph type="sldNum" sz="quarter" idx="5"/>
          </p:nvPr>
        </p:nvSpPr>
        <p:spPr/>
        <p:txBody>
          <a:bodyPr/>
          <a:lstStyle/>
          <a:p>
            <a:fld id="{ED77E874-DACF-470F-81F4-4672146106B0}" type="slidenum">
              <a:rPr lang="sv-SE" smtClean="0"/>
              <a:t>29</a:t>
            </a:fld>
            <a:endParaRPr lang="sv-SE"/>
          </a:p>
        </p:txBody>
      </p:sp>
    </p:spTree>
    <p:extLst>
      <p:ext uri="{BB962C8B-B14F-4D97-AF65-F5344CB8AC3E}">
        <p14:creationId xmlns:p14="http://schemas.microsoft.com/office/powerpoint/2010/main" val="2502757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Friktionen mot landytan kan vara med och påverkar lite med.</a:t>
            </a:r>
          </a:p>
          <a:p>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30</a:t>
            </a:fld>
            <a:endParaRPr lang="sv-SE"/>
          </a:p>
        </p:txBody>
      </p:sp>
    </p:spTree>
    <p:extLst>
      <p:ext uri="{BB962C8B-B14F-4D97-AF65-F5344CB8AC3E}">
        <p14:creationId xmlns:p14="http://schemas.microsoft.com/office/powerpoint/2010/main" val="25650885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Hur uppstår vindar?</a:t>
            </a:r>
          </a:p>
          <a:p>
            <a:r>
              <a:rPr lang="sv-SE" b="0" dirty="0"/>
              <a:t>Tryckskillnader i atmosfären driver luften från högtryck mot lågtryck.</a:t>
            </a:r>
          </a:p>
          <a:p>
            <a:endParaRPr lang="sv-SE" b="0" dirty="0"/>
          </a:p>
          <a:p>
            <a:r>
              <a:rPr lang="sv-SE" b="1" dirty="0"/>
              <a:t>Vad är QNH?</a:t>
            </a:r>
          </a:p>
          <a:p>
            <a:r>
              <a:rPr lang="sv-SE" b="0" dirty="0"/>
              <a:t>Lufttrycket reducerat till havsnivå enligt standardatmosfären.</a:t>
            </a:r>
          </a:p>
          <a:p>
            <a:endParaRPr lang="sv-SE" b="0" dirty="0"/>
          </a:p>
          <a:p>
            <a:r>
              <a:rPr lang="sv-SE" b="1" dirty="0"/>
              <a:t>Vad är standardtrycket?</a:t>
            </a:r>
            <a:endParaRPr lang="sv-SE" b="0" dirty="0"/>
          </a:p>
          <a:p>
            <a:r>
              <a:rPr lang="sv-SE" b="0" dirty="0"/>
              <a:t>1013,25 hPa vid havsnivå (15 °C).</a:t>
            </a:r>
          </a:p>
          <a:p>
            <a:endParaRPr lang="sv-SE" b="0" dirty="0"/>
          </a:p>
          <a:p>
            <a:r>
              <a:rPr lang="sv-SE" b="1" dirty="0"/>
              <a:t>Hur påverkar Corioliseffekten oss på norra delen av jordklotet?</a:t>
            </a:r>
          </a:p>
          <a:p>
            <a:r>
              <a:rPr lang="sv-SE" b="0" dirty="0"/>
              <a:t>Rörlig luft avlänkas åt höger.</a:t>
            </a:r>
          </a:p>
          <a:p>
            <a:endParaRPr lang="sv-SE" b="0" dirty="0"/>
          </a:p>
          <a:p>
            <a:r>
              <a:rPr lang="sv-SE" b="1" dirty="0"/>
              <a:t>Hur uppstår sjöbris?</a:t>
            </a:r>
          </a:p>
          <a:p>
            <a:r>
              <a:rPr lang="sv-SE" b="0" dirty="0"/>
              <a:t>Solen värmer land snabbare än vatten. Luften över land stiger och ersätts av svalare luft från vattnet.</a:t>
            </a:r>
          </a:p>
          <a:p>
            <a:endParaRPr lang="sv-SE" b="1" dirty="0"/>
          </a:p>
          <a:p>
            <a:r>
              <a:rPr lang="sv-SE" b="1" dirty="0"/>
              <a:t>Hur rör sig luften kring ett högtryck respektive lågtryck, och varför leder det till olika typer av väder?</a:t>
            </a:r>
            <a:endParaRPr lang="sv-SE" b="0" dirty="0"/>
          </a:p>
          <a:p>
            <a:r>
              <a:rPr lang="sv-SE" b="0" dirty="0"/>
              <a:t>Högtryck: Luften sjunker och strömmar utåt vid marken → stabilare och ofta torrare väder.</a:t>
            </a:r>
          </a:p>
          <a:p>
            <a:r>
              <a:rPr lang="sv-SE" b="0" dirty="0"/>
              <a:t>Lågtryck: Luften stiger och strömmar inåt vid marken → mer ostadigt väder med större risk för moln och nederbörd.</a:t>
            </a:r>
          </a:p>
          <a:p>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31</a:t>
            </a:fld>
            <a:endParaRPr lang="sv-SE"/>
          </a:p>
        </p:txBody>
      </p:sp>
    </p:spTree>
    <p:extLst>
      <p:ext uri="{BB962C8B-B14F-4D97-AF65-F5344CB8AC3E}">
        <p14:creationId xmlns:p14="http://schemas.microsoft.com/office/powerpoint/2010/main" val="16840050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Varm luft stiger, kall luft sjunker</a:t>
            </a:r>
          </a:p>
          <a:p>
            <a:endParaRPr lang="sv-SE" dirty="0"/>
          </a:p>
        </p:txBody>
      </p:sp>
      <p:sp>
        <p:nvSpPr>
          <p:cNvPr id="4" name="Platshållare för bildnummer 3"/>
          <p:cNvSpPr>
            <a:spLocks noGrp="1"/>
          </p:cNvSpPr>
          <p:nvPr>
            <p:ph type="sldNum" sz="quarter" idx="10"/>
          </p:nvPr>
        </p:nvSpPr>
        <p:spPr/>
        <p:txBody>
          <a:bodyPr/>
          <a:lstStyle/>
          <a:p>
            <a:fld id="{6F4EFCD2-BAA0-4D3B-B5C3-68768BA5FACB}" type="slidenum">
              <a:rPr lang="sv-SE" smtClean="0"/>
              <a:t>33</a:t>
            </a:fld>
            <a:endParaRPr lang="sv-SE"/>
          </a:p>
        </p:txBody>
      </p:sp>
    </p:spTree>
    <p:extLst>
      <p:ext uri="{BB962C8B-B14F-4D97-AF65-F5344CB8AC3E}">
        <p14:creationId xmlns:p14="http://schemas.microsoft.com/office/powerpoint/2010/main" val="42945103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Varm luft stiger, kall luft sjunker</a:t>
            </a:r>
          </a:p>
          <a:p>
            <a:endParaRPr lang="sv-SE" dirty="0"/>
          </a:p>
        </p:txBody>
      </p:sp>
      <p:sp>
        <p:nvSpPr>
          <p:cNvPr id="4" name="Platshållare för bildnummer 3"/>
          <p:cNvSpPr>
            <a:spLocks noGrp="1"/>
          </p:cNvSpPr>
          <p:nvPr>
            <p:ph type="sldNum" sz="quarter" idx="10"/>
          </p:nvPr>
        </p:nvSpPr>
        <p:spPr/>
        <p:txBody>
          <a:bodyPr/>
          <a:lstStyle/>
          <a:p>
            <a:fld id="{6F4EFCD2-BAA0-4D3B-B5C3-68768BA5FACB}" type="slidenum">
              <a:rPr lang="sv-SE" smtClean="0"/>
              <a:t>34</a:t>
            </a:fld>
            <a:endParaRPr lang="sv-SE"/>
          </a:p>
        </p:txBody>
      </p:sp>
    </p:spTree>
    <p:extLst>
      <p:ext uri="{BB962C8B-B14F-4D97-AF65-F5344CB8AC3E}">
        <p14:creationId xmlns:p14="http://schemas.microsoft.com/office/powerpoint/2010/main" val="27351292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sv-SE" b="1" dirty="0"/>
              <a:t>Konvektion</a:t>
            </a:r>
            <a:r>
              <a:rPr lang="sv-SE" dirty="0"/>
              <a:t>: Vertikal luftrörelse. Solen värmer marken, marken värmer </a:t>
            </a:r>
            <a:r>
              <a:rPr lang="sv-SE" baseline="0" dirty="0"/>
              <a:t>luften i lägsta skiktet. Luften börjar stiga och kyls av på vägen uppåt. Droppar fäller ur och moln bildas.</a:t>
            </a:r>
          </a:p>
          <a:p>
            <a:r>
              <a:rPr lang="sv-SE" b="1" baseline="0" dirty="0"/>
              <a:t>Orografisk hävning:</a:t>
            </a:r>
            <a:r>
              <a:rPr lang="sv-SE" baseline="0" dirty="0"/>
              <a:t> Luft tvingas uppåt av terrängen och kyls av då den når högre upp i atmosfären.</a:t>
            </a:r>
          </a:p>
          <a:p>
            <a:r>
              <a:rPr lang="sv-SE" b="1" baseline="0" dirty="0" err="1"/>
              <a:t>Advektion</a:t>
            </a:r>
            <a:r>
              <a:rPr lang="sv-SE" b="1" baseline="0" dirty="0"/>
              <a:t>:</a:t>
            </a:r>
            <a:r>
              <a:rPr lang="sv-SE" baseline="0" dirty="0"/>
              <a:t> Horisontell rörelse</a:t>
            </a:r>
          </a:p>
          <a:p>
            <a:endParaRPr lang="sv-SE" baseline="0" dirty="0"/>
          </a:p>
          <a:p>
            <a:r>
              <a:rPr lang="sv-SE" baseline="0" dirty="0" err="1"/>
              <a:t>Föhneffekten</a:t>
            </a:r>
            <a:r>
              <a:rPr lang="sv-SE" baseline="0" dirty="0"/>
              <a:t>:</a:t>
            </a:r>
          </a:p>
          <a:p>
            <a:r>
              <a:rPr lang="sv-SE" b="1" dirty="0"/>
              <a:t>Uppför berget → kallare + regn → över berget → nerför → varmare + torrare (sjunkande luft → högre tryck → kompression → uppvärmning.)</a:t>
            </a:r>
          </a:p>
          <a:p>
            <a:r>
              <a:rPr lang="sv-SE" dirty="0"/>
              <a:t>Det kallas </a:t>
            </a:r>
            <a:r>
              <a:rPr lang="sv-SE" b="1" dirty="0"/>
              <a:t>adiabatisk uppvärmning</a:t>
            </a:r>
            <a:r>
              <a:rPr lang="sv-SE" dirty="0"/>
              <a:t>. Luften får alltså högre temperatur genom kompression utan att den behöver ta emot värme från marken.</a:t>
            </a:r>
          </a:p>
        </p:txBody>
      </p:sp>
      <p:sp>
        <p:nvSpPr>
          <p:cNvPr id="4" name="Platshållare för bildnummer 3"/>
          <p:cNvSpPr>
            <a:spLocks noGrp="1"/>
          </p:cNvSpPr>
          <p:nvPr>
            <p:ph type="sldNum" sz="quarter" idx="10"/>
          </p:nvPr>
        </p:nvSpPr>
        <p:spPr/>
        <p:txBody>
          <a:bodyPr/>
          <a:lstStyle/>
          <a:p>
            <a:fld id="{6F4EFCD2-BAA0-4D3B-B5C3-68768BA5FACB}" type="slidenum">
              <a:rPr lang="sv-SE" smtClean="0"/>
              <a:t>35</a:t>
            </a:fld>
            <a:endParaRPr lang="sv-SE"/>
          </a:p>
        </p:txBody>
      </p:sp>
    </p:spTree>
    <p:extLst>
      <p:ext uri="{BB962C8B-B14F-4D97-AF65-F5344CB8AC3E}">
        <p14:creationId xmlns:p14="http://schemas.microsoft.com/office/powerpoint/2010/main" val="42152614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6F4EFCD2-BAA0-4D3B-B5C3-68768BA5FACB}" type="slidenum">
              <a:rPr lang="sv-SE" smtClean="0"/>
              <a:t>36</a:t>
            </a:fld>
            <a:endParaRPr lang="sv-SE"/>
          </a:p>
        </p:txBody>
      </p:sp>
    </p:spTree>
    <p:extLst>
      <p:ext uri="{BB962C8B-B14F-4D97-AF65-F5344CB8AC3E}">
        <p14:creationId xmlns:p14="http://schemas.microsoft.com/office/powerpoint/2010/main" val="41871933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sv-SE" sz="1200" b="1" u="none" strike="noStrike" kern="1200" dirty="0">
                <a:solidFill>
                  <a:schemeClr val="tx1"/>
                </a:solidFill>
                <a:effectLst/>
                <a:latin typeface="+mn-lt"/>
                <a:ea typeface="+mn-ea"/>
                <a:cs typeface="+mn-cs"/>
              </a:rPr>
              <a:t>Höga moln (</a:t>
            </a:r>
            <a:r>
              <a:rPr lang="sv-SE" sz="1200" b="1" u="none" strike="noStrike" kern="1200" dirty="0" err="1">
                <a:solidFill>
                  <a:schemeClr val="tx1"/>
                </a:solidFill>
                <a:effectLst/>
                <a:latin typeface="+mn-lt"/>
                <a:ea typeface="+mn-ea"/>
                <a:cs typeface="+mn-cs"/>
              </a:rPr>
              <a:t>Cirro</a:t>
            </a:r>
            <a:r>
              <a:rPr lang="sv-SE" sz="1200" b="1" u="none" strike="noStrike" kern="1200" dirty="0">
                <a:solidFill>
                  <a:schemeClr val="tx1"/>
                </a:solidFill>
                <a:effectLst/>
                <a:latin typeface="+mn-lt"/>
                <a:ea typeface="+mn-ea"/>
                <a:cs typeface="+mn-cs"/>
              </a:rPr>
              <a:t>-):</a:t>
            </a:r>
            <a:r>
              <a:rPr lang="sv-SE" sz="1200" b="0" u="none" strike="noStrike" kern="1200" dirty="0">
                <a:solidFill>
                  <a:schemeClr val="tx1"/>
                </a:solidFill>
                <a:effectLst/>
                <a:latin typeface="+mn-lt"/>
                <a:ea typeface="+mn-ea"/>
                <a:cs typeface="+mn-cs"/>
              </a:rPr>
              <a:t> 20 000 till 40 000 fot. Består helt av iskristaller.</a:t>
            </a:r>
          </a:p>
          <a:p>
            <a:r>
              <a:rPr lang="sv-SE" sz="1200" b="1" u="none" strike="noStrike" kern="1200" dirty="0">
                <a:solidFill>
                  <a:schemeClr val="tx1"/>
                </a:solidFill>
                <a:effectLst/>
                <a:latin typeface="+mn-lt"/>
                <a:ea typeface="+mn-ea"/>
                <a:cs typeface="+mn-cs"/>
              </a:rPr>
              <a:t>Medelhöga moln (Alto-):</a:t>
            </a:r>
            <a:r>
              <a:rPr lang="sv-SE" sz="1200" b="0" u="none" strike="noStrike" kern="1200" dirty="0">
                <a:solidFill>
                  <a:schemeClr val="tx1"/>
                </a:solidFill>
                <a:effectLst/>
                <a:latin typeface="+mn-lt"/>
                <a:ea typeface="+mn-ea"/>
                <a:cs typeface="+mn-cs"/>
              </a:rPr>
              <a:t> 8000 till 20 000 fot. Blandning av vatten och is.</a:t>
            </a:r>
          </a:p>
          <a:p>
            <a:r>
              <a:rPr lang="sv-SE" sz="1200" b="1" u="none" strike="noStrike" kern="1200" dirty="0">
                <a:solidFill>
                  <a:schemeClr val="tx1"/>
                </a:solidFill>
                <a:effectLst/>
                <a:latin typeface="+mn-lt"/>
                <a:ea typeface="+mn-ea"/>
                <a:cs typeface="+mn-cs"/>
              </a:rPr>
              <a:t>Låga moln (</a:t>
            </a:r>
            <a:r>
              <a:rPr lang="sv-SE" sz="1200" b="1" u="none" strike="noStrike" kern="1200" dirty="0" err="1">
                <a:solidFill>
                  <a:schemeClr val="tx1"/>
                </a:solidFill>
                <a:effectLst/>
                <a:latin typeface="+mn-lt"/>
                <a:ea typeface="+mn-ea"/>
                <a:cs typeface="+mn-cs"/>
              </a:rPr>
              <a:t>Strato</a:t>
            </a:r>
            <a:r>
              <a:rPr lang="sv-SE" sz="1200" b="1" u="none" strike="noStrike" kern="1200" dirty="0">
                <a:solidFill>
                  <a:schemeClr val="tx1"/>
                </a:solidFill>
                <a:effectLst/>
                <a:latin typeface="+mn-lt"/>
                <a:ea typeface="+mn-ea"/>
                <a:cs typeface="+mn-cs"/>
              </a:rPr>
              <a:t>- / </a:t>
            </a:r>
            <a:r>
              <a:rPr lang="sv-SE" sz="1200" b="1" u="none" strike="noStrike" kern="1200" dirty="0" err="1">
                <a:solidFill>
                  <a:schemeClr val="tx1"/>
                </a:solidFill>
                <a:effectLst/>
                <a:latin typeface="+mn-lt"/>
                <a:ea typeface="+mn-ea"/>
                <a:cs typeface="+mn-cs"/>
              </a:rPr>
              <a:t>Cumlo</a:t>
            </a:r>
            <a:r>
              <a:rPr lang="sv-SE" sz="1200" b="1" u="none" strike="noStrike" kern="1200" dirty="0">
                <a:solidFill>
                  <a:schemeClr val="tx1"/>
                </a:solidFill>
                <a:effectLst/>
                <a:latin typeface="+mn-lt"/>
                <a:ea typeface="+mn-ea"/>
                <a:cs typeface="+mn-cs"/>
              </a:rPr>
              <a:t>-):</a:t>
            </a:r>
            <a:r>
              <a:rPr lang="sv-SE" sz="1200" b="0" u="none" strike="noStrike" kern="1200" dirty="0">
                <a:solidFill>
                  <a:schemeClr val="tx1"/>
                </a:solidFill>
                <a:effectLst/>
                <a:latin typeface="+mn-lt"/>
                <a:ea typeface="+mn-ea"/>
                <a:cs typeface="+mn-cs"/>
              </a:rPr>
              <a:t> Jordytan upp till </a:t>
            </a:r>
            <a:r>
              <a:rPr lang="sv-SE" sz="1200" b="1" u="none" strike="noStrike" kern="1200" dirty="0">
                <a:solidFill>
                  <a:schemeClr val="tx1"/>
                </a:solidFill>
                <a:effectLst/>
                <a:latin typeface="+mn-lt"/>
                <a:ea typeface="+mn-ea"/>
                <a:cs typeface="+mn-cs"/>
              </a:rPr>
              <a:t>8000 fot</a:t>
            </a:r>
            <a:r>
              <a:rPr lang="sv-SE" sz="1200" b="0" u="none" strike="noStrike" kern="1200" dirty="0">
                <a:solidFill>
                  <a:schemeClr val="tx1"/>
                </a:solidFill>
                <a:effectLst/>
                <a:latin typeface="+mn-lt"/>
                <a:ea typeface="+mn-ea"/>
                <a:cs typeface="+mn-cs"/>
              </a:rPr>
              <a:t>.</a:t>
            </a:r>
          </a:p>
          <a:p>
            <a:endParaRPr lang="sv-SE" b="1" dirty="0"/>
          </a:p>
          <a:p>
            <a:endParaRPr lang="sv-SE" b="1" dirty="0"/>
          </a:p>
          <a:p>
            <a:r>
              <a:rPr lang="sv-SE" b="1" dirty="0"/>
              <a:t>Åska:</a:t>
            </a:r>
          </a:p>
          <a:p>
            <a:r>
              <a:rPr lang="sv-SE" b="0" dirty="0"/>
              <a:t>Kraftiga upp- och nedvindar i </a:t>
            </a:r>
            <a:r>
              <a:rPr lang="sv-SE" b="0" dirty="0" err="1"/>
              <a:t>Cb</a:t>
            </a:r>
            <a:r>
              <a:rPr lang="sv-SE" b="0" dirty="0"/>
              <a:t> → kollisioner mellan is/hagel → laddningsseparation → blixt och åska.</a:t>
            </a:r>
          </a:p>
          <a:p>
            <a:r>
              <a:rPr lang="sv-SE" b="0" dirty="0"/>
              <a:t>Iskristaller och hagel kolliderar och gnids mot varandra → elektriska laddningar separeras → en elektrisk spänning byggs upp → blixt.</a:t>
            </a:r>
          </a:p>
          <a:p>
            <a:r>
              <a:rPr lang="sv-SE" b="0" dirty="0"/>
              <a:t>Din soffa-exempel fungerar faktiskt bra för att förklara principen: när du gnider dig mot soffan kan elektrisk laddning byggas upp och du kan få en liten stöt.</a:t>
            </a:r>
          </a:p>
        </p:txBody>
      </p:sp>
      <p:sp>
        <p:nvSpPr>
          <p:cNvPr id="4" name="Platshållare för bildnummer 3"/>
          <p:cNvSpPr>
            <a:spLocks noGrp="1"/>
          </p:cNvSpPr>
          <p:nvPr>
            <p:ph type="sldNum" sz="quarter" idx="10"/>
          </p:nvPr>
        </p:nvSpPr>
        <p:spPr/>
        <p:txBody>
          <a:bodyPr/>
          <a:lstStyle/>
          <a:p>
            <a:fld id="{6F4EFCD2-BAA0-4D3B-B5C3-68768BA5FACB}" type="slidenum">
              <a:rPr lang="sv-SE" smtClean="0"/>
              <a:t>37</a:t>
            </a:fld>
            <a:endParaRPr lang="sv-SE"/>
          </a:p>
        </p:txBody>
      </p:sp>
    </p:spTree>
    <p:extLst>
      <p:ext uri="{BB962C8B-B14F-4D97-AF65-F5344CB8AC3E}">
        <p14:creationId xmlns:p14="http://schemas.microsoft.com/office/powerpoint/2010/main" val="26957723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pPr rtl="0"/>
            <a:r>
              <a:rPr lang="sv-SE" b="1" dirty="0">
                <a:effectLst/>
              </a:rPr>
              <a:t>CC</a:t>
            </a:r>
            <a:r>
              <a:rPr lang="sv-SE" dirty="0">
                <a:effectLst/>
              </a:rPr>
              <a:t> – Cirrocumulus</a:t>
            </a:r>
          </a:p>
          <a:p>
            <a:pPr rtl="0"/>
            <a:r>
              <a:rPr lang="sv-SE" b="1" dirty="0">
                <a:effectLst/>
              </a:rPr>
              <a:t>AC</a:t>
            </a:r>
            <a:r>
              <a:rPr lang="sv-SE" dirty="0">
                <a:effectLst/>
              </a:rPr>
              <a:t> – Altocumulus</a:t>
            </a:r>
          </a:p>
          <a:p>
            <a:pPr rtl="0"/>
            <a:r>
              <a:rPr lang="sv-SE" b="1" dirty="0">
                <a:effectLst/>
              </a:rPr>
              <a:t>SC</a:t>
            </a:r>
            <a:r>
              <a:rPr lang="sv-SE" dirty="0">
                <a:effectLst/>
              </a:rPr>
              <a:t> – Stratocumulus</a:t>
            </a:r>
          </a:p>
          <a:p>
            <a:pPr rtl="0"/>
            <a:r>
              <a:rPr lang="sv-SE" b="1" dirty="0">
                <a:effectLst/>
              </a:rPr>
              <a:t>CU</a:t>
            </a:r>
            <a:r>
              <a:rPr lang="sv-SE" dirty="0">
                <a:effectLst/>
              </a:rPr>
              <a:t> – Cumulus</a:t>
            </a:r>
          </a:p>
          <a:p>
            <a:pPr rtl="0"/>
            <a:r>
              <a:rPr lang="sv-SE" b="1" dirty="0">
                <a:effectLst/>
              </a:rPr>
              <a:t>CS</a:t>
            </a:r>
            <a:r>
              <a:rPr lang="sv-SE" dirty="0">
                <a:effectLst/>
              </a:rPr>
              <a:t> – Cirrostratus</a:t>
            </a:r>
          </a:p>
          <a:p>
            <a:pPr rtl="0"/>
            <a:r>
              <a:rPr lang="sv-SE" b="1" dirty="0">
                <a:effectLst/>
              </a:rPr>
              <a:t>AS</a:t>
            </a:r>
            <a:r>
              <a:rPr lang="sv-SE" dirty="0">
                <a:effectLst/>
              </a:rPr>
              <a:t> – Altostratus</a:t>
            </a:r>
          </a:p>
          <a:p>
            <a:pPr rtl="0"/>
            <a:r>
              <a:rPr lang="sv-SE" b="1" dirty="0">
                <a:effectLst/>
              </a:rPr>
              <a:t>ST</a:t>
            </a:r>
            <a:r>
              <a:rPr lang="sv-SE" dirty="0">
                <a:effectLst/>
              </a:rPr>
              <a:t> – Stratus</a:t>
            </a:r>
          </a:p>
          <a:p>
            <a:pPr rtl="0"/>
            <a:r>
              <a:rPr lang="sv-SE" b="1" dirty="0">
                <a:effectLst/>
              </a:rPr>
              <a:t>CI</a:t>
            </a:r>
            <a:r>
              <a:rPr lang="sv-SE" dirty="0">
                <a:effectLst/>
              </a:rPr>
              <a:t> – Cirrus</a:t>
            </a:r>
          </a:p>
          <a:p>
            <a:pPr rtl="0"/>
            <a:r>
              <a:rPr lang="sv-SE" b="1" dirty="0">
                <a:effectLst/>
              </a:rPr>
              <a:t>CB</a:t>
            </a:r>
            <a:r>
              <a:rPr lang="sv-SE" dirty="0">
                <a:effectLst/>
              </a:rPr>
              <a:t> – Cumulonimbus</a:t>
            </a:r>
          </a:p>
          <a:p>
            <a:pPr rtl="0"/>
            <a:r>
              <a:rPr lang="sv-SE" b="1" dirty="0">
                <a:effectLst/>
              </a:rPr>
              <a:t>NS</a:t>
            </a:r>
            <a:r>
              <a:rPr lang="sv-SE" dirty="0">
                <a:effectLst/>
              </a:rPr>
              <a:t> – Nimbostratus</a:t>
            </a:r>
          </a:p>
          <a:p>
            <a:endParaRPr lang="sv-SE" dirty="0"/>
          </a:p>
        </p:txBody>
      </p:sp>
      <p:sp>
        <p:nvSpPr>
          <p:cNvPr id="4" name="Platshållare för bildnummer 3"/>
          <p:cNvSpPr>
            <a:spLocks noGrp="1"/>
          </p:cNvSpPr>
          <p:nvPr>
            <p:ph type="sldNum" sz="quarter" idx="10"/>
          </p:nvPr>
        </p:nvSpPr>
        <p:spPr/>
        <p:txBody>
          <a:bodyPr/>
          <a:lstStyle/>
          <a:p>
            <a:fld id="{6F4EFCD2-BAA0-4D3B-B5C3-68768BA5FACB}" type="slidenum">
              <a:rPr lang="sv-SE" smtClean="0"/>
              <a:t>38</a:t>
            </a:fld>
            <a:endParaRPr lang="sv-SE"/>
          </a:p>
        </p:txBody>
      </p:sp>
    </p:spTree>
    <p:extLst>
      <p:ext uri="{BB962C8B-B14F-4D97-AF65-F5344CB8AC3E}">
        <p14:creationId xmlns:p14="http://schemas.microsoft.com/office/powerpoint/2010/main" val="8690639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6F4EFCD2-BAA0-4D3B-B5C3-68768BA5FACB}" type="slidenum">
              <a:rPr lang="sv-SE" smtClean="0"/>
              <a:t>39</a:t>
            </a:fld>
            <a:endParaRPr lang="sv-SE"/>
          </a:p>
        </p:txBody>
      </p:sp>
    </p:spTree>
    <p:extLst>
      <p:ext uri="{BB962C8B-B14F-4D97-AF65-F5344CB8AC3E}">
        <p14:creationId xmlns:p14="http://schemas.microsoft.com/office/powerpoint/2010/main" val="33723277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Höjden för strålningsdimma ett 10-tal meter, för </a:t>
            </a:r>
            <a:r>
              <a:rPr lang="sv-SE" dirty="0" err="1"/>
              <a:t>advektionsdimma</a:t>
            </a:r>
            <a:r>
              <a:rPr lang="sv-SE" dirty="0"/>
              <a:t> 1-2km</a:t>
            </a:r>
            <a:br>
              <a:rPr lang="sv-SE" dirty="0"/>
            </a:br>
            <a:r>
              <a:rPr lang="sv-SE" b="0" dirty="0" err="1"/>
              <a:t>Advektion</a:t>
            </a:r>
            <a:r>
              <a:rPr lang="sv-SE" b="0" dirty="0"/>
              <a:t> = (</a:t>
            </a:r>
            <a:r>
              <a:rPr lang="sv-SE" dirty="0"/>
              <a:t>Horisontell luftrörelse) L</a:t>
            </a:r>
            <a:r>
              <a:rPr lang="sv-SE" b="0" dirty="0"/>
              <a:t>uftmassan flyttar sig åt sidan.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r>
              <a:rPr lang="sv-SE" b="0" dirty="0"/>
              <a:t>Dimma kan komma väldigt fort, om det drar in varmare luft över kalla ytor.</a:t>
            </a:r>
          </a:p>
        </p:txBody>
      </p:sp>
      <p:sp>
        <p:nvSpPr>
          <p:cNvPr id="4" name="Platshållare för bildnummer 3"/>
          <p:cNvSpPr>
            <a:spLocks noGrp="1"/>
          </p:cNvSpPr>
          <p:nvPr>
            <p:ph type="sldNum" sz="quarter" idx="5"/>
          </p:nvPr>
        </p:nvSpPr>
        <p:spPr/>
        <p:txBody>
          <a:bodyPr/>
          <a:lstStyle/>
          <a:p>
            <a:fld id="{6F4EFCD2-BAA0-4D3B-B5C3-68768BA5FACB}" type="slidenum">
              <a:rPr lang="sv-SE" smtClean="0"/>
              <a:t>41</a:t>
            </a:fld>
            <a:endParaRPr lang="sv-SE"/>
          </a:p>
        </p:txBody>
      </p:sp>
    </p:spTree>
    <p:extLst>
      <p:ext uri="{BB962C8B-B14F-4D97-AF65-F5344CB8AC3E}">
        <p14:creationId xmlns:p14="http://schemas.microsoft.com/office/powerpoint/2010/main" val="12096063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Hur bildas cumulusmoln?</a:t>
            </a:r>
            <a:endParaRPr lang="sv-SE" b="0" dirty="0"/>
          </a:p>
          <a:p>
            <a:r>
              <a:rPr lang="sv-SE" sz="1200" b="0" u="none" strike="noStrike" kern="1200" dirty="0">
                <a:solidFill>
                  <a:schemeClr val="tx1"/>
                </a:solidFill>
                <a:effectLst/>
                <a:latin typeface="+mn-lt"/>
                <a:ea typeface="+mn-ea"/>
                <a:cs typeface="+mn-cs"/>
              </a:rPr>
              <a:t>1. Solen värmer upp markytan.</a:t>
            </a:r>
          </a:p>
          <a:p>
            <a:r>
              <a:rPr lang="sv-SE" sz="1200" b="0" u="none" strike="noStrike" kern="1200" dirty="0">
                <a:solidFill>
                  <a:schemeClr val="tx1"/>
                </a:solidFill>
                <a:effectLst/>
                <a:latin typeface="+mn-lt"/>
                <a:ea typeface="+mn-ea"/>
                <a:cs typeface="+mn-cs"/>
              </a:rPr>
              <a:t>2. Varm luft stiger uppåt.</a:t>
            </a:r>
          </a:p>
          <a:p>
            <a:r>
              <a:rPr lang="sv-SE" sz="1200" b="0" u="none" strike="noStrike" kern="1200" dirty="0">
                <a:solidFill>
                  <a:schemeClr val="tx1"/>
                </a:solidFill>
                <a:effectLst/>
                <a:latin typeface="+mn-lt"/>
                <a:ea typeface="+mn-ea"/>
                <a:cs typeface="+mn-cs"/>
              </a:rPr>
              <a:t>3. Luften kyls ner gradvis.</a:t>
            </a:r>
          </a:p>
          <a:p>
            <a:r>
              <a:rPr lang="sv-SE" sz="1200" b="0" u="none" strike="noStrike" kern="1200" dirty="0">
                <a:solidFill>
                  <a:schemeClr val="tx1"/>
                </a:solidFill>
                <a:effectLst/>
                <a:latin typeface="+mn-lt"/>
                <a:ea typeface="+mn-ea"/>
                <a:cs typeface="+mn-cs"/>
              </a:rPr>
              <a:t>4. Vattenånga kondenserar till droppar.</a:t>
            </a:r>
          </a:p>
          <a:p>
            <a:endParaRPr lang="sv-SE" b="1" dirty="0"/>
          </a:p>
          <a:p>
            <a:r>
              <a:rPr lang="sv-SE" sz="1200" b="1" u="none" strike="noStrike" kern="1200" dirty="0">
                <a:solidFill>
                  <a:schemeClr val="tx1"/>
                </a:solidFill>
                <a:effectLst/>
                <a:latin typeface="+mn-lt"/>
                <a:ea typeface="+mn-ea"/>
                <a:cs typeface="+mn-cs"/>
              </a:rPr>
              <a:t>Från vilka moln faller det nederbörd?</a:t>
            </a:r>
          </a:p>
          <a:p>
            <a:r>
              <a:rPr lang="sv-SE" sz="1200" b="0" u="none" strike="noStrike" kern="1200" dirty="0">
                <a:solidFill>
                  <a:schemeClr val="tx1"/>
                </a:solidFill>
                <a:effectLst/>
                <a:latin typeface="+mn-lt"/>
                <a:ea typeface="+mn-ea"/>
                <a:cs typeface="+mn-cs"/>
              </a:rPr>
              <a:t>Nimbostratus: Ger ihållande, jämnt regn eller snö.</a:t>
            </a:r>
          </a:p>
          <a:p>
            <a:r>
              <a:rPr lang="sv-SE" sz="1200" b="0" u="none" strike="noStrike" kern="1200" dirty="0">
                <a:solidFill>
                  <a:schemeClr val="tx1"/>
                </a:solidFill>
                <a:effectLst/>
                <a:latin typeface="+mn-lt"/>
                <a:ea typeface="+mn-ea"/>
                <a:cs typeface="+mn-cs"/>
              </a:rPr>
              <a:t>Cumulonimbus: Ger kraftiga skurar.</a:t>
            </a:r>
          </a:p>
          <a:p>
            <a:r>
              <a:rPr lang="sv-SE" sz="1200" b="0" u="none" strike="noStrike" kern="1200" dirty="0">
                <a:solidFill>
                  <a:schemeClr val="tx1"/>
                </a:solidFill>
                <a:effectLst/>
                <a:latin typeface="+mn-lt"/>
                <a:ea typeface="+mn-ea"/>
                <a:cs typeface="+mn-cs"/>
              </a:rPr>
              <a:t>Stratus: Ger fint duggregn eller kornsnö.</a:t>
            </a:r>
          </a:p>
          <a:p>
            <a:endParaRPr lang="sv-SE" sz="1200" b="1" u="none" strike="noStrike" kern="1200" dirty="0">
              <a:solidFill>
                <a:schemeClr val="tx1"/>
              </a:solidFill>
              <a:effectLst/>
              <a:latin typeface="+mn-lt"/>
              <a:ea typeface="+mn-ea"/>
              <a:cs typeface="+mn-cs"/>
            </a:endParaRPr>
          </a:p>
          <a:p>
            <a:r>
              <a:rPr lang="sv-SE" sz="1200" b="1" u="none" strike="noStrike" kern="1200" dirty="0">
                <a:solidFill>
                  <a:schemeClr val="tx1"/>
                </a:solidFill>
                <a:effectLst/>
                <a:latin typeface="+mn-lt"/>
                <a:ea typeface="+mn-ea"/>
                <a:cs typeface="+mn-cs"/>
              </a:rPr>
              <a:t>Från vilka moln uppstår det kraftiga skurar och åska?</a:t>
            </a:r>
          </a:p>
          <a:p>
            <a:r>
              <a:rPr lang="sv-SE" sz="1200" b="1" u="none" strike="noStrike" kern="1200" dirty="0">
                <a:solidFill>
                  <a:schemeClr val="tx1"/>
                </a:solidFill>
                <a:effectLst/>
                <a:latin typeface="+mn-lt"/>
                <a:ea typeface="+mn-ea"/>
                <a:cs typeface="+mn-cs"/>
              </a:rPr>
              <a:t>Cumulonimbus:</a:t>
            </a:r>
            <a:r>
              <a:rPr lang="sv-SE" sz="1200" b="0" u="none" strike="noStrike" kern="1200" dirty="0">
                <a:solidFill>
                  <a:schemeClr val="tx1"/>
                </a:solidFill>
                <a:effectLst/>
                <a:latin typeface="+mn-lt"/>
                <a:ea typeface="+mn-ea"/>
                <a:cs typeface="+mn-cs"/>
              </a:rPr>
              <a:t> Det klassiska åskmolnet. Det är det enda molnet som kan producera åska, blixtar och hagel.</a:t>
            </a:r>
          </a:p>
          <a:p>
            <a:endParaRPr lang="sv-SE" sz="1200" b="0" u="none" strike="noStrike" kern="1200" dirty="0">
              <a:solidFill>
                <a:schemeClr val="tx1"/>
              </a:solidFill>
              <a:effectLst/>
              <a:latin typeface="+mn-lt"/>
              <a:ea typeface="+mn-ea"/>
              <a:cs typeface="+mn-cs"/>
            </a:endParaRPr>
          </a:p>
          <a:p>
            <a:r>
              <a:rPr lang="sv-SE" sz="1200" b="1" u="none" strike="noStrike" kern="1200" dirty="0">
                <a:solidFill>
                  <a:schemeClr val="tx1"/>
                </a:solidFill>
                <a:effectLst/>
                <a:latin typeface="+mn-lt"/>
                <a:ea typeface="+mn-ea"/>
                <a:cs typeface="+mn-cs"/>
              </a:rPr>
              <a:t>När förekommer strålningsdimma och </a:t>
            </a:r>
            <a:r>
              <a:rPr lang="sv-SE" sz="1200" b="1" u="none" strike="noStrike" kern="1200" dirty="0" err="1">
                <a:solidFill>
                  <a:schemeClr val="tx1"/>
                </a:solidFill>
                <a:effectLst/>
                <a:latin typeface="+mn-lt"/>
                <a:ea typeface="+mn-ea"/>
                <a:cs typeface="+mn-cs"/>
              </a:rPr>
              <a:t>advektionsdimma</a:t>
            </a:r>
            <a:r>
              <a:rPr lang="sv-SE" sz="1200" b="1" u="none" strike="noStrike" kern="1200" dirty="0">
                <a:solidFill>
                  <a:schemeClr val="tx1"/>
                </a:solidFill>
                <a:effectLst/>
                <a:latin typeface="+mn-lt"/>
                <a:ea typeface="+mn-ea"/>
                <a:cs typeface="+mn-cs"/>
              </a:rPr>
              <a:t>?</a:t>
            </a:r>
          </a:p>
          <a:p>
            <a:r>
              <a:rPr lang="sv-SE" sz="1200" b="1" u="none" strike="noStrike" kern="1200" dirty="0">
                <a:solidFill>
                  <a:schemeClr val="tx1"/>
                </a:solidFill>
                <a:effectLst/>
                <a:latin typeface="+mn-lt"/>
                <a:ea typeface="+mn-ea"/>
                <a:cs typeface="+mn-cs"/>
              </a:rPr>
              <a:t>Strålningsdimma:</a:t>
            </a:r>
            <a:r>
              <a:rPr lang="sv-SE" sz="1200" b="0" u="none" strike="noStrike" kern="1200" dirty="0">
                <a:solidFill>
                  <a:schemeClr val="tx1"/>
                </a:solidFill>
                <a:effectLst/>
                <a:latin typeface="+mn-lt"/>
                <a:ea typeface="+mn-ea"/>
                <a:cs typeface="+mn-cs"/>
              </a:rPr>
              <a:t> Uppstår under </a:t>
            </a:r>
            <a:r>
              <a:rPr lang="sv-SE" sz="1200" b="1" u="none" strike="noStrike" kern="1200" dirty="0">
                <a:solidFill>
                  <a:schemeClr val="tx1"/>
                </a:solidFill>
                <a:effectLst/>
                <a:latin typeface="+mn-lt"/>
                <a:ea typeface="+mn-ea"/>
                <a:cs typeface="+mn-cs"/>
              </a:rPr>
              <a:t>klara och vindstilla nätter</a:t>
            </a:r>
            <a:r>
              <a:rPr lang="sv-SE" sz="1200" b="0" u="none" strike="noStrike" kern="1200" dirty="0">
                <a:solidFill>
                  <a:schemeClr val="tx1"/>
                </a:solidFill>
                <a:effectLst/>
                <a:latin typeface="+mn-lt"/>
                <a:ea typeface="+mn-ea"/>
                <a:cs typeface="+mn-cs"/>
              </a:rPr>
              <a:t> (oftast under höst och vår) när marken strålar ut sin värme och kyler ner luften precis ovanför markytan.</a:t>
            </a:r>
          </a:p>
          <a:p>
            <a:r>
              <a:rPr lang="sv-SE" sz="1200" b="1" u="none" strike="noStrike" kern="1200" dirty="0" err="1">
                <a:solidFill>
                  <a:schemeClr val="tx1"/>
                </a:solidFill>
                <a:effectLst/>
                <a:latin typeface="+mn-lt"/>
                <a:ea typeface="+mn-ea"/>
                <a:cs typeface="+mn-cs"/>
              </a:rPr>
              <a:t>Advektionsdimma</a:t>
            </a:r>
            <a:r>
              <a:rPr lang="sv-SE" sz="1200" b="1" u="none" strike="noStrike" kern="1200" dirty="0">
                <a:solidFill>
                  <a:schemeClr val="tx1"/>
                </a:solidFill>
                <a:effectLst/>
                <a:latin typeface="+mn-lt"/>
                <a:ea typeface="+mn-ea"/>
                <a:cs typeface="+mn-cs"/>
              </a:rPr>
              <a:t>:</a:t>
            </a:r>
            <a:r>
              <a:rPr lang="sv-SE" sz="1200" b="0" u="none" strike="noStrike" kern="1200" dirty="0">
                <a:solidFill>
                  <a:schemeClr val="tx1"/>
                </a:solidFill>
                <a:effectLst/>
                <a:latin typeface="+mn-lt"/>
                <a:ea typeface="+mn-ea"/>
                <a:cs typeface="+mn-cs"/>
              </a:rPr>
              <a:t> Uppstår när </a:t>
            </a:r>
            <a:r>
              <a:rPr lang="sv-SE" sz="1200" b="1" u="none" strike="noStrike" kern="1200" dirty="0">
                <a:solidFill>
                  <a:schemeClr val="tx1"/>
                </a:solidFill>
                <a:effectLst/>
                <a:latin typeface="+mn-lt"/>
                <a:ea typeface="+mn-ea"/>
                <a:cs typeface="+mn-cs"/>
              </a:rPr>
              <a:t>varm, fuktig luft blåser horisontellt</a:t>
            </a:r>
            <a:r>
              <a:rPr lang="sv-SE" sz="1200" b="0" u="none" strike="noStrike" kern="1200" dirty="0">
                <a:solidFill>
                  <a:schemeClr val="tx1"/>
                </a:solidFill>
                <a:effectLst/>
                <a:latin typeface="+mn-lt"/>
                <a:ea typeface="+mn-ea"/>
                <a:cs typeface="+mn-cs"/>
              </a:rPr>
              <a:t> in över ett kallare underlag (till exempel när varm luft drar in över ett kallt hav eller över snötäckt mark).</a:t>
            </a:r>
          </a:p>
          <a:p>
            <a:endParaRPr lang="sv-SE" sz="1200" b="0" u="none" strike="noStrike" kern="1200" dirty="0">
              <a:solidFill>
                <a:schemeClr val="tx1"/>
              </a:solidFill>
              <a:effectLst/>
              <a:latin typeface="+mn-lt"/>
              <a:ea typeface="+mn-ea"/>
              <a:cs typeface="+mn-cs"/>
            </a:endParaRPr>
          </a:p>
          <a:p>
            <a:pPr rtl="0"/>
            <a:r>
              <a:rPr lang="sv-SE" b="1" dirty="0"/>
              <a:t>Vad är skillnaden på moln och dimma?</a:t>
            </a:r>
            <a:endParaRPr lang="sv-SE" dirty="0"/>
          </a:p>
          <a:p>
            <a:pPr rtl="0"/>
            <a:r>
              <a:rPr lang="sv-SE" b="1" dirty="0">
                <a:effectLst/>
              </a:rPr>
              <a:t>Moln:</a:t>
            </a:r>
            <a:r>
              <a:rPr lang="sv-SE" dirty="0">
                <a:effectLst/>
              </a:rPr>
              <a:t> Vattendroppar eller iskristaller som finns uppe i atmosfären.</a:t>
            </a:r>
          </a:p>
          <a:p>
            <a:pPr rtl="0"/>
            <a:r>
              <a:rPr lang="sv-SE" b="1" dirty="0">
                <a:effectLst/>
              </a:rPr>
              <a:t>Dimma:</a:t>
            </a:r>
            <a:r>
              <a:rPr lang="sv-SE" dirty="0">
                <a:effectLst/>
              </a:rPr>
              <a:t> Ett moln som ligger vid eller nära marken.</a:t>
            </a:r>
          </a:p>
          <a:p>
            <a:endParaRPr lang="sv-SE" sz="1200" b="0" u="none" strike="noStrike" kern="1200" dirty="0">
              <a:solidFill>
                <a:schemeClr val="tx1"/>
              </a:solidFill>
              <a:effectLst/>
              <a:latin typeface="+mn-lt"/>
              <a:ea typeface="+mn-ea"/>
              <a:cs typeface="+mn-cs"/>
            </a:endParaRPr>
          </a:p>
          <a:p>
            <a:endParaRPr lang="sv-SE" b="1"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42</a:t>
            </a:fld>
            <a:endParaRPr lang="sv-SE"/>
          </a:p>
        </p:txBody>
      </p:sp>
    </p:spTree>
    <p:extLst>
      <p:ext uri="{BB962C8B-B14F-4D97-AF65-F5344CB8AC3E}">
        <p14:creationId xmlns:p14="http://schemas.microsoft.com/office/powerpoint/2010/main" val="30275784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När maritima tropikluften möter maritima polarluften bildas de stora regnfronterna över Europa.</a:t>
            </a:r>
          </a:p>
          <a:p>
            <a:endParaRPr lang="sv-SE" dirty="0"/>
          </a:p>
          <a:p>
            <a:r>
              <a:rPr lang="sv-SE" dirty="0"/>
              <a:t>Arktisk luft: (För oss i Europa, kommer även från sydpolen men det rör inte oss)</a:t>
            </a:r>
          </a:p>
          <a:p>
            <a:r>
              <a:rPr lang="sv-SE" dirty="0"/>
              <a:t>.</a:t>
            </a:r>
          </a:p>
        </p:txBody>
      </p:sp>
      <p:sp>
        <p:nvSpPr>
          <p:cNvPr id="4" name="Platshållare för bildnummer 3"/>
          <p:cNvSpPr>
            <a:spLocks noGrp="1"/>
          </p:cNvSpPr>
          <p:nvPr>
            <p:ph type="sldNum" sz="quarter" idx="5"/>
          </p:nvPr>
        </p:nvSpPr>
        <p:spPr/>
        <p:txBody>
          <a:bodyPr/>
          <a:lstStyle/>
          <a:p>
            <a:fld id="{ED77E874-DACF-470F-81F4-4672146106B0}" type="slidenum">
              <a:rPr lang="sv-SE" smtClean="0"/>
              <a:t>45</a:t>
            </a:fld>
            <a:endParaRPr lang="sv-SE"/>
          </a:p>
        </p:txBody>
      </p:sp>
    </p:spTree>
    <p:extLst>
      <p:ext uri="{BB962C8B-B14F-4D97-AF65-F5344CB8AC3E}">
        <p14:creationId xmlns:p14="http://schemas.microsoft.com/office/powerpoint/2010/main" val="25879470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46</a:t>
            </a:fld>
            <a:endParaRPr lang="sv-SE"/>
          </a:p>
        </p:txBody>
      </p:sp>
    </p:spTree>
    <p:extLst>
      <p:ext uri="{BB962C8B-B14F-4D97-AF65-F5344CB8AC3E}">
        <p14:creationId xmlns:p14="http://schemas.microsoft.com/office/powerpoint/2010/main" val="39083856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sv-SE" b="1" dirty="0"/>
              <a:t>(En varmfront från Cirrusmolnen till själva fronten ca 1000-1500km)</a:t>
            </a:r>
          </a:p>
          <a:p>
            <a:endParaRPr lang="sv-SE" dirty="0"/>
          </a:p>
          <a:p>
            <a:r>
              <a:rPr lang="sv-SE" dirty="0"/>
              <a:t>Varmfront: ca 15–40 km/h</a:t>
            </a:r>
          </a:p>
          <a:p>
            <a:r>
              <a:rPr lang="sv-SE" dirty="0"/>
              <a:t>Kallfront: ca 40–50 km/h (I extrema fall uppåt nästan 100km/h)</a:t>
            </a:r>
          </a:p>
          <a:p>
            <a:r>
              <a:rPr lang="sv-SE" dirty="0"/>
              <a:t>(Källa: FAA </a:t>
            </a:r>
            <a:r>
              <a:rPr lang="sv-SE" dirty="0" err="1"/>
              <a:t>Weather</a:t>
            </a:r>
            <a:r>
              <a:rPr lang="sv-SE" dirty="0"/>
              <a:t> </a:t>
            </a:r>
            <a:r>
              <a:rPr lang="sv-SE" dirty="0" err="1"/>
              <a:t>Theory</a:t>
            </a:r>
            <a:r>
              <a:rPr lang="sv-SE" dirty="0"/>
              <a:t> </a:t>
            </a:r>
            <a:r>
              <a:rPr lang="sv-SE" dirty="0" err="1"/>
              <a:t>Handbook</a:t>
            </a:r>
            <a:r>
              <a:rPr lang="sv-SE" dirty="0"/>
              <a:t>)</a:t>
            </a:r>
          </a:p>
          <a:p>
            <a:endParaRPr lang="sv-SE" dirty="0"/>
          </a:p>
          <a:p>
            <a:r>
              <a:rPr lang="sv-SE" dirty="0"/>
              <a:t>Cirrusmolnen dyka upp </a:t>
            </a:r>
            <a:r>
              <a:rPr lang="sv-SE" b="1" dirty="0"/>
              <a:t>ungefär 12–24 timmar innan nederbörden</a:t>
            </a:r>
            <a:r>
              <a:rPr lang="sv-SE" dirty="0"/>
              <a:t> börjar vid en varmfront</a:t>
            </a:r>
          </a:p>
          <a:p>
            <a:endParaRPr lang="sv-SE" dirty="0"/>
          </a:p>
        </p:txBody>
      </p:sp>
      <p:sp>
        <p:nvSpPr>
          <p:cNvPr id="4" name="Platshållare för bildnummer 3"/>
          <p:cNvSpPr>
            <a:spLocks noGrp="1"/>
          </p:cNvSpPr>
          <p:nvPr>
            <p:ph type="sldNum" sz="quarter" idx="10"/>
          </p:nvPr>
        </p:nvSpPr>
        <p:spPr/>
        <p:txBody>
          <a:bodyPr/>
          <a:lstStyle/>
          <a:p>
            <a:fld id="{6F4EFCD2-BAA0-4D3B-B5C3-68768BA5FACB}" type="slidenum">
              <a:rPr lang="sv-SE" smtClean="0"/>
              <a:t>47</a:t>
            </a:fld>
            <a:endParaRPr lang="sv-SE"/>
          </a:p>
        </p:txBody>
      </p:sp>
    </p:spTree>
    <p:extLst>
      <p:ext uri="{BB962C8B-B14F-4D97-AF65-F5344CB8AC3E}">
        <p14:creationId xmlns:p14="http://schemas.microsoft.com/office/powerpoint/2010/main" val="16724151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90488" y="744538"/>
            <a:ext cx="6616700" cy="3722687"/>
          </a:xfrm>
        </p:spPr>
      </p:sp>
      <p:sp>
        <p:nvSpPr>
          <p:cNvPr id="3" name="Platshållare för anteckningar 2"/>
          <p:cNvSpPr>
            <a:spLocks noGrp="1"/>
          </p:cNvSpPr>
          <p:nvPr>
            <p:ph type="body" idx="1"/>
          </p:nvPr>
        </p:nvSpPr>
        <p:spPr/>
        <p:txBody>
          <a:bodyPr/>
          <a:lstStyle/>
          <a:p>
            <a:r>
              <a:rPr lang="sv-SE" b="1" dirty="0"/>
              <a:t>(En aktiv kallfront är ca 400km)</a:t>
            </a:r>
          </a:p>
          <a:p>
            <a:endParaRPr lang="sv-SE" dirty="0"/>
          </a:p>
          <a:p>
            <a:r>
              <a:rPr lang="sv-SE" dirty="0"/>
              <a:t>En kallfront i regel rör sig nästan dubbelt så snabbt som en varmfront.</a:t>
            </a:r>
          </a:p>
          <a:p>
            <a:r>
              <a:rPr lang="sv-SE" dirty="0"/>
              <a:t>Varmfront: ca 15–40 km/h</a:t>
            </a:r>
          </a:p>
          <a:p>
            <a:r>
              <a:rPr lang="sv-SE" dirty="0"/>
              <a:t>Kallfront: ca 40–50 km/h (I extrema fall uppåt nästan 100km/h)</a:t>
            </a:r>
          </a:p>
          <a:p>
            <a:r>
              <a:rPr lang="sv-SE" dirty="0"/>
              <a:t>(Källa: FAA </a:t>
            </a:r>
            <a:r>
              <a:rPr lang="sv-SE" dirty="0" err="1"/>
              <a:t>Weather</a:t>
            </a:r>
            <a:r>
              <a:rPr lang="sv-SE" dirty="0"/>
              <a:t> </a:t>
            </a:r>
            <a:r>
              <a:rPr lang="sv-SE" dirty="0" err="1"/>
              <a:t>Theory</a:t>
            </a:r>
            <a:r>
              <a:rPr lang="sv-SE" dirty="0"/>
              <a:t> </a:t>
            </a:r>
            <a:r>
              <a:rPr lang="sv-SE" dirty="0" err="1"/>
              <a:t>Handbook</a:t>
            </a:r>
            <a:r>
              <a:rPr lang="sv-SE" dirty="0"/>
              <a:t>)</a:t>
            </a:r>
          </a:p>
          <a:p>
            <a:endParaRPr lang="sv-SE" b="1" dirty="0"/>
          </a:p>
          <a:p>
            <a:r>
              <a:rPr lang="sv-SE" b="1" dirty="0"/>
              <a:t>Varför uppstår åska vid front?</a:t>
            </a:r>
          </a:p>
          <a:p>
            <a:r>
              <a:rPr lang="sv-SE" dirty="0"/>
              <a:t>Den trycker upp luften så pass snabbt, kraftig konvektion.</a:t>
            </a:r>
          </a:p>
          <a:p>
            <a:endParaRPr lang="sv-SE" dirty="0"/>
          </a:p>
          <a:p>
            <a:r>
              <a:rPr lang="sv-SE" b="1" dirty="0"/>
              <a:t>Luft stiger →</a:t>
            </a:r>
          </a:p>
          <a:p>
            <a:r>
              <a:rPr lang="sv-SE" b="1" dirty="0"/>
              <a:t>trycket minskar →</a:t>
            </a:r>
          </a:p>
          <a:p>
            <a:r>
              <a:rPr lang="sv-SE" b="1" dirty="0"/>
              <a:t>luften expanderar →</a:t>
            </a:r>
          </a:p>
          <a:p>
            <a:r>
              <a:rPr lang="sv-SE" b="1" dirty="0"/>
              <a:t>luften kyls →</a:t>
            </a:r>
          </a:p>
          <a:p>
            <a:r>
              <a:rPr lang="sv-SE" b="1" dirty="0"/>
              <a:t>kondensation </a:t>
            </a:r>
          </a:p>
          <a:p>
            <a:r>
              <a:rPr lang="sv-SE" b="1" dirty="0"/>
              <a:t>värme frigörs →</a:t>
            </a:r>
          </a:p>
          <a:p>
            <a:r>
              <a:rPr lang="sv-SE" b="1" dirty="0"/>
              <a:t>ännu kraftigare stigande luft.</a:t>
            </a:r>
            <a:endParaRPr lang="sv-SE" dirty="0"/>
          </a:p>
          <a:p>
            <a:endParaRPr lang="sv-SE" dirty="0"/>
          </a:p>
        </p:txBody>
      </p:sp>
      <p:sp>
        <p:nvSpPr>
          <p:cNvPr id="4" name="Platshållare för bildnummer 3"/>
          <p:cNvSpPr>
            <a:spLocks noGrp="1"/>
          </p:cNvSpPr>
          <p:nvPr>
            <p:ph type="sldNum" sz="quarter" idx="10"/>
          </p:nvPr>
        </p:nvSpPr>
        <p:spPr/>
        <p:txBody>
          <a:bodyPr/>
          <a:lstStyle/>
          <a:p>
            <a:fld id="{6F4EFCD2-BAA0-4D3B-B5C3-68768BA5FACB}" type="slidenum">
              <a:rPr lang="sv-SE" smtClean="0"/>
              <a:t>48</a:t>
            </a:fld>
            <a:endParaRPr lang="sv-SE"/>
          </a:p>
        </p:txBody>
      </p:sp>
    </p:spTree>
    <p:extLst>
      <p:ext uri="{BB962C8B-B14F-4D97-AF65-F5344CB8AC3E}">
        <p14:creationId xmlns:p14="http://schemas.microsoft.com/office/powerpoint/2010/main" val="26669473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None/>
            </a:pPr>
            <a:r>
              <a:rPr lang="sv-SE" sz="1200" dirty="0"/>
              <a:t>Ett tråg ofta kan ge ett mer koncentrerat område där luften tvingas upp.</a:t>
            </a:r>
          </a:p>
          <a:p>
            <a:pPr marL="171450" indent="-171450">
              <a:buFont typeface="Arial" panose="020B0604020202020204" pitchFamily="34" charset="0"/>
              <a:buChar char="•"/>
            </a:pPr>
            <a:r>
              <a:rPr lang="sv-SE" sz="1200" dirty="0"/>
              <a:t>Mer koncentrerad uppåtgående luft</a:t>
            </a:r>
          </a:p>
          <a:p>
            <a:pPr marL="171450" indent="-171450">
              <a:buFont typeface="Arial" panose="020B0604020202020204" pitchFamily="34" charset="0"/>
              <a:buChar char="•"/>
            </a:pPr>
            <a:r>
              <a:rPr lang="sv-SE" sz="1200" dirty="0"/>
              <a:t>Större temperaturskillnader kan förekomma</a:t>
            </a:r>
          </a:p>
          <a:p>
            <a:pPr marL="171450" indent="-171450">
              <a:buFont typeface="Arial" panose="020B0604020202020204" pitchFamily="34" charset="0"/>
              <a:buChar char="•"/>
            </a:pPr>
            <a:r>
              <a:rPr lang="sv-SE" sz="1200" dirty="0"/>
              <a:t>Ofta mer instabil luft</a:t>
            </a:r>
          </a:p>
          <a:p>
            <a:pPr marL="171450" indent="-171450">
              <a:buFont typeface="Arial" panose="020B0604020202020204" pitchFamily="34" charset="0"/>
              <a:buChar char="•"/>
            </a:pPr>
            <a:r>
              <a:rPr lang="sv-SE" sz="1200" dirty="0"/>
              <a:t>Vindar på olika höjder kan förstärka uppåtrörelsen</a:t>
            </a:r>
          </a:p>
          <a:p>
            <a:pPr marL="171450" indent="-171450">
              <a:buFont typeface="Arial" panose="020B0604020202020204" pitchFamily="34" charset="0"/>
              <a:buChar char="•"/>
            </a:pPr>
            <a:r>
              <a:rPr lang="sv-SE" sz="1200" dirty="0"/>
              <a:t>Gynnsamt för kraftiga moln, skurar och åska</a:t>
            </a:r>
          </a:p>
          <a:p>
            <a:pPr marL="0" indent="0">
              <a:buNone/>
            </a:pPr>
            <a:endParaRPr lang="sv-SE" sz="1200" dirty="0"/>
          </a:p>
          <a:p>
            <a:pPr marL="0" indent="0">
              <a:buNone/>
            </a:pPr>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50</a:t>
            </a:fld>
            <a:endParaRPr lang="sv-SE"/>
          </a:p>
        </p:txBody>
      </p:sp>
    </p:spTree>
    <p:extLst>
      <p:ext uri="{BB962C8B-B14F-4D97-AF65-F5344CB8AC3E}">
        <p14:creationId xmlns:p14="http://schemas.microsoft.com/office/powerpoint/2010/main" val="1695417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a:r>
              <a:rPr lang="sv-SE" b="1" dirty="0"/>
              <a:t>Vad händer när två olika luftmassor möts?</a:t>
            </a:r>
            <a:br>
              <a:rPr lang="sv-SE" dirty="0"/>
            </a:br>
            <a:r>
              <a:rPr lang="sv-SE" dirty="0"/>
              <a:t>En </a:t>
            </a:r>
            <a:r>
              <a:rPr lang="sv-SE" b="1" dirty="0"/>
              <a:t>front</a:t>
            </a:r>
            <a:r>
              <a:rPr lang="sv-SE" dirty="0"/>
              <a:t> bildas, där varm och kall luft möts.</a:t>
            </a:r>
          </a:p>
          <a:p>
            <a:pPr rtl="0"/>
            <a:endParaRPr lang="sv-SE" b="1" dirty="0"/>
          </a:p>
          <a:p>
            <a:pPr rtl="0"/>
            <a:r>
              <a:rPr lang="sv-SE" b="1" dirty="0"/>
              <a:t>Vilket väder är vanligt vid en varmfront?</a:t>
            </a:r>
            <a:br>
              <a:rPr lang="sv-SE" dirty="0"/>
            </a:br>
            <a:r>
              <a:rPr lang="sv-SE" b="0" dirty="0"/>
              <a:t>Långvarigt regn eller snö och mulet väder.</a:t>
            </a:r>
          </a:p>
          <a:p>
            <a:pPr rtl="0"/>
            <a:endParaRPr lang="sv-SE" b="1" dirty="0"/>
          </a:p>
          <a:p>
            <a:pPr rtl="0"/>
            <a:r>
              <a:rPr lang="sv-SE" b="1" dirty="0"/>
              <a:t>Vilket väder är vanligt vid en kallfront?</a:t>
            </a:r>
            <a:br>
              <a:rPr lang="sv-SE" dirty="0"/>
            </a:br>
            <a:r>
              <a:rPr lang="sv-SE" b="0" dirty="0"/>
              <a:t>Kraftiga skurar, vind och ibland åska.</a:t>
            </a:r>
          </a:p>
          <a:p>
            <a:pPr rtl="0"/>
            <a:endParaRPr lang="sv-SE" b="1" dirty="0"/>
          </a:p>
          <a:p>
            <a:pPr rtl="0"/>
            <a:r>
              <a:rPr lang="sv-SE" b="1" dirty="0"/>
              <a:t>Vilket väder är vanligt vid en ocklusionsfront?</a:t>
            </a:r>
            <a:br>
              <a:rPr lang="sv-SE" dirty="0"/>
            </a:br>
            <a:r>
              <a:rPr lang="sv-SE" b="0" dirty="0"/>
              <a:t>Moln och långvarig nederbörd.</a:t>
            </a:r>
          </a:p>
          <a:p>
            <a:pPr rtl="0"/>
            <a:endParaRPr lang="sv-SE" b="1" dirty="0"/>
          </a:p>
          <a:p>
            <a:pPr rtl="0"/>
            <a:endParaRPr lang="sv-SE" b="1" dirty="0"/>
          </a:p>
          <a:p>
            <a:pPr rtl="0"/>
            <a:r>
              <a:rPr lang="sv-SE" b="1" dirty="0"/>
              <a:t>Vilka är de första tecknen på att en varmfront närmar sig?</a:t>
            </a:r>
            <a:endParaRPr lang="sv-SE" dirty="0"/>
          </a:p>
          <a:p>
            <a:pPr rtl="0"/>
            <a:r>
              <a:rPr lang="sv-SE" b="0" dirty="0"/>
              <a:t>Höga cirrusmoln syns först, ibland med halo runt solen eller månen. Därefter blir molnen gradvis tjockare och lägre.</a:t>
            </a:r>
          </a:p>
          <a:p>
            <a:pPr rtl="0"/>
            <a:endParaRPr lang="sv-SE" b="0" dirty="0"/>
          </a:p>
          <a:p>
            <a:pPr rtl="0"/>
            <a:endParaRPr lang="sv-SE" b="1" dirty="0"/>
          </a:p>
          <a:p>
            <a:pPr rtl="0"/>
            <a:r>
              <a:rPr lang="sv-SE" b="1" dirty="0"/>
              <a:t>Vilka molntyper är typiska vid varmfront respektive kallfront?</a:t>
            </a:r>
            <a:br>
              <a:rPr lang="sv-SE" dirty="0"/>
            </a:br>
            <a:r>
              <a:rPr lang="sv-SE" dirty="0"/>
              <a:t>-</a:t>
            </a:r>
            <a:r>
              <a:rPr lang="sv-SE" b="1" dirty="0"/>
              <a:t>Varmfront:</a:t>
            </a:r>
            <a:r>
              <a:rPr lang="sv-SE" dirty="0"/>
              <a:t> Cirrus → Altostratus → Nimbostratus.</a:t>
            </a:r>
            <a:br>
              <a:rPr lang="sv-SE" dirty="0"/>
            </a:br>
            <a:r>
              <a:rPr lang="sv-SE" dirty="0"/>
              <a:t>-</a:t>
            </a:r>
            <a:r>
              <a:rPr lang="sv-SE" b="1" dirty="0"/>
              <a:t>Kallfront:</a:t>
            </a:r>
            <a:r>
              <a:rPr lang="sv-SE" dirty="0"/>
              <a:t> Cumulus → Cumulonimbus.</a:t>
            </a:r>
          </a:p>
          <a:p>
            <a:pPr rtl="0"/>
            <a:endParaRPr lang="sv-SE" dirty="0"/>
          </a:p>
          <a:p>
            <a:pPr rtl="0"/>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52</a:t>
            </a:fld>
            <a:endParaRPr lang="sv-SE"/>
          </a:p>
        </p:txBody>
      </p:sp>
    </p:spTree>
    <p:extLst>
      <p:ext uri="{BB962C8B-B14F-4D97-AF65-F5344CB8AC3E}">
        <p14:creationId xmlns:p14="http://schemas.microsoft.com/office/powerpoint/2010/main" val="6333245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D77E874-DACF-470F-81F4-4672146106B0}" type="slidenum">
              <a:rPr lang="sv-SE" smtClean="0"/>
              <a:t>53</a:t>
            </a:fld>
            <a:endParaRPr lang="sv-SE"/>
          </a:p>
        </p:txBody>
      </p:sp>
    </p:spTree>
    <p:extLst>
      <p:ext uri="{BB962C8B-B14F-4D97-AF65-F5344CB8AC3E}">
        <p14:creationId xmlns:p14="http://schemas.microsoft.com/office/powerpoint/2010/main" val="2689866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50DFB2-8018-42FC-B6E4-68B2F2F8EB3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2A39A383-31F7-4970-B428-0529FD0E1B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2AC797B6-DD33-432F-B4B8-9A0B0B8843F6}"/>
              </a:ext>
            </a:extLst>
          </p:cNvPr>
          <p:cNvSpPr>
            <a:spLocks noGrp="1"/>
          </p:cNvSpPr>
          <p:nvPr>
            <p:ph type="dt" sz="half" idx="10"/>
          </p:nvPr>
        </p:nvSpPr>
        <p:spPr/>
        <p:txBody>
          <a:bodyPr/>
          <a:lstStyle/>
          <a:p>
            <a:fld id="{8AC234D3-195A-476C-B1C9-D67937AD6BA2}" type="datetimeFigureOut">
              <a:rPr lang="sv-SE" smtClean="0"/>
              <a:t>2026-10-06</a:t>
            </a:fld>
            <a:endParaRPr lang="sv-SE"/>
          </a:p>
        </p:txBody>
      </p:sp>
      <p:sp>
        <p:nvSpPr>
          <p:cNvPr id="5" name="Platshållare för sidfot 4">
            <a:extLst>
              <a:ext uri="{FF2B5EF4-FFF2-40B4-BE49-F238E27FC236}">
                <a16:creationId xmlns:a16="http://schemas.microsoft.com/office/drawing/2014/main" id="{4B20BB4A-3CD5-4D1C-9733-9034A554460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4D957AB-A571-4C5C-B975-F3130A5A7683}"/>
              </a:ext>
            </a:extLst>
          </p:cNvPr>
          <p:cNvSpPr>
            <a:spLocks noGrp="1"/>
          </p:cNvSpPr>
          <p:nvPr>
            <p:ph type="sldNum" sz="quarter" idx="12"/>
          </p:nvPr>
        </p:nvSpPr>
        <p:spPr/>
        <p:txBody>
          <a:bodyPr/>
          <a:lstStyle/>
          <a:p>
            <a:fld id="{D1906537-1295-4638-BCA2-9C751C2770D3}" type="slidenum">
              <a:rPr lang="sv-SE" smtClean="0"/>
              <a:t>‹#›</a:t>
            </a:fld>
            <a:endParaRPr lang="sv-SE"/>
          </a:p>
        </p:txBody>
      </p:sp>
    </p:spTree>
    <p:extLst>
      <p:ext uri="{BB962C8B-B14F-4D97-AF65-F5344CB8AC3E}">
        <p14:creationId xmlns:p14="http://schemas.microsoft.com/office/powerpoint/2010/main" val="666279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080531-02AF-4760-BB28-5147A0446FA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3FAA96E-2750-496D-89C2-0CA75D523A60}"/>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FD8E12F-B7D3-4434-9290-E4DE34C2AAAA}"/>
              </a:ext>
            </a:extLst>
          </p:cNvPr>
          <p:cNvSpPr>
            <a:spLocks noGrp="1"/>
          </p:cNvSpPr>
          <p:nvPr>
            <p:ph type="dt" sz="half" idx="10"/>
          </p:nvPr>
        </p:nvSpPr>
        <p:spPr/>
        <p:txBody>
          <a:bodyPr/>
          <a:lstStyle/>
          <a:p>
            <a:fld id="{8AC234D3-195A-476C-B1C9-D67937AD6BA2}" type="datetimeFigureOut">
              <a:rPr lang="sv-SE" smtClean="0"/>
              <a:t>2026-10-06</a:t>
            </a:fld>
            <a:endParaRPr lang="sv-SE"/>
          </a:p>
        </p:txBody>
      </p:sp>
      <p:sp>
        <p:nvSpPr>
          <p:cNvPr id="5" name="Platshållare för sidfot 4">
            <a:extLst>
              <a:ext uri="{FF2B5EF4-FFF2-40B4-BE49-F238E27FC236}">
                <a16:creationId xmlns:a16="http://schemas.microsoft.com/office/drawing/2014/main" id="{641C04CD-A4C2-4BCA-B32E-BF6DDF8236F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96099B0-56F8-43A2-91D4-A8AE399E1CD5}"/>
              </a:ext>
            </a:extLst>
          </p:cNvPr>
          <p:cNvSpPr>
            <a:spLocks noGrp="1"/>
          </p:cNvSpPr>
          <p:nvPr>
            <p:ph type="sldNum" sz="quarter" idx="12"/>
          </p:nvPr>
        </p:nvSpPr>
        <p:spPr/>
        <p:txBody>
          <a:bodyPr/>
          <a:lstStyle/>
          <a:p>
            <a:fld id="{D1906537-1295-4638-BCA2-9C751C2770D3}" type="slidenum">
              <a:rPr lang="sv-SE" smtClean="0"/>
              <a:t>‹#›</a:t>
            </a:fld>
            <a:endParaRPr lang="sv-SE"/>
          </a:p>
        </p:txBody>
      </p:sp>
    </p:spTree>
    <p:extLst>
      <p:ext uri="{BB962C8B-B14F-4D97-AF65-F5344CB8AC3E}">
        <p14:creationId xmlns:p14="http://schemas.microsoft.com/office/powerpoint/2010/main" val="3660340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D40AA2-AFE0-48EE-879B-7CEE092E0D4A}"/>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A921C72-DB63-4578-BF4A-1833555054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a16="http://schemas.microsoft.com/office/drawing/2014/main" id="{C7F182AD-B0BF-4F57-9810-B81CE099FAF5}"/>
              </a:ext>
            </a:extLst>
          </p:cNvPr>
          <p:cNvSpPr>
            <a:spLocks noGrp="1"/>
          </p:cNvSpPr>
          <p:nvPr>
            <p:ph type="dt" sz="half" idx="10"/>
          </p:nvPr>
        </p:nvSpPr>
        <p:spPr/>
        <p:txBody>
          <a:bodyPr/>
          <a:lstStyle/>
          <a:p>
            <a:fld id="{8AC234D3-195A-476C-B1C9-D67937AD6BA2}" type="datetimeFigureOut">
              <a:rPr lang="sv-SE" smtClean="0"/>
              <a:t>2026-10-06</a:t>
            </a:fld>
            <a:endParaRPr lang="sv-SE"/>
          </a:p>
        </p:txBody>
      </p:sp>
      <p:sp>
        <p:nvSpPr>
          <p:cNvPr id="5" name="Platshållare för sidfot 4">
            <a:extLst>
              <a:ext uri="{FF2B5EF4-FFF2-40B4-BE49-F238E27FC236}">
                <a16:creationId xmlns:a16="http://schemas.microsoft.com/office/drawing/2014/main" id="{57F23A94-F847-4199-8DDB-986D05B8290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F4BC25C-DAAC-4648-879F-AA382E988069}"/>
              </a:ext>
            </a:extLst>
          </p:cNvPr>
          <p:cNvSpPr>
            <a:spLocks noGrp="1"/>
          </p:cNvSpPr>
          <p:nvPr>
            <p:ph type="sldNum" sz="quarter" idx="12"/>
          </p:nvPr>
        </p:nvSpPr>
        <p:spPr/>
        <p:txBody>
          <a:bodyPr/>
          <a:lstStyle/>
          <a:p>
            <a:fld id="{D1906537-1295-4638-BCA2-9C751C2770D3}" type="slidenum">
              <a:rPr lang="sv-SE" smtClean="0"/>
              <a:t>‹#›</a:t>
            </a:fld>
            <a:endParaRPr lang="sv-SE"/>
          </a:p>
        </p:txBody>
      </p:sp>
    </p:spTree>
    <p:extLst>
      <p:ext uri="{BB962C8B-B14F-4D97-AF65-F5344CB8AC3E}">
        <p14:creationId xmlns:p14="http://schemas.microsoft.com/office/powerpoint/2010/main" val="3574647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A4B2686-E538-4F2D-8C37-CEA68A8A9CD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7E1685B-2653-47CC-A1CE-C42478E6C8A8}"/>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C4802042-0E01-4667-9AF6-D402BF142DBB}"/>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37FC950-B3B6-4B32-B33E-4AF815F26AFD}"/>
              </a:ext>
            </a:extLst>
          </p:cNvPr>
          <p:cNvSpPr>
            <a:spLocks noGrp="1"/>
          </p:cNvSpPr>
          <p:nvPr>
            <p:ph type="dt" sz="half" idx="10"/>
          </p:nvPr>
        </p:nvSpPr>
        <p:spPr/>
        <p:txBody>
          <a:bodyPr/>
          <a:lstStyle/>
          <a:p>
            <a:fld id="{8AC234D3-195A-476C-B1C9-D67937AD6BA2}" type="datetimeFigureOut">
              <a:rPr lang="sv-SE" smtClean="0"/>
              <a:t>2026-10-06</a:t>
            </a:fld>
            <a:endParaRPr lang="sv-SE"/>
          </a:p>
        </p:txBody>
      </p:sp>
      <p:sp>
        <p:nvSpPr>
          <p:cNvPr id="6" name="Platshållare för sidfot 5">
            <a:extLst>
              <a:ext uri="{FF2B5EF4-FFF2-40B4-BE49-F238E27FC236}">
                <a16:creationId xmlns:a16="http://schemas.microsoft.com/office/drawing/2014/main" id="{C31CC4B9-0482-4C12-AAAA-0BC4063E97F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F1FBE69-94CB-490C-B74F-99D94AEFCC5D}"/>
              </a:ext>
            </a:extLst>
          </p:cNvPr>
          <p:cNvSpPr>
            <a:spLocks noGrp="1"/>
          </p:cNvSpPr>
          <p:nvPr>
            <p:ph type="sldNum" sz="quarter" idx="12"/>
          </p:nvPr>
        </p:nvSpPr>
        <p:spPr/>
        <p:txBody>
          <a:bodyPr/>
          <a:lstStyle/>
          <a:p>
            <a:fld id="{D1906537-1295-4638-BCA2-9C751C2770D3}" type="slidenum">
              <a:rPr lang="sv-SE" smtClean="0"/>
              <a:t>‹#›</a:t>
            </a:fld>
            <a:endParaRPr lang="sv-SE"/>
          </a:p>
        </p:txBody>
      </p:sp>
    </p:spTree>
    <p:extLst>
      <p:ext uri="{BB962C8B-B14F-4D97-AF65-F5344CB8AC3E}">
        <p14:creationId xmlns:p14="http://schemas.microsoft.com/office/powerpoint/2010/main" val="1458945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0BA23CD-8E46-4503-8BA0-CC10652946B8}"/>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9FB1153-E8F2-4702-AF3B-F2FAD665A1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3302435E-0397-432A-B1A4-075E30013DE8}"/>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37A08E0-BDCD-4DF6-A956-FDB1568F3A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B0207D04-0624-4303-B108-3341D5667AAF}"/>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216D09FF-3C20-4F42-B953-BF3D43FB3A34}"/>
              </a:ext>
            </a:extLst>
          </p:cNvPr>
          <p:cNvSpPr>
            <a:spLocks noGrp="1"/>
          </p:cNvSpPr>
          <p:nvPr>
            <p:ph type="dt" sz="half" idx="10"/>
          </p:nvPr>
        </p:nvSpPr>
        <p:spPr/>
        <p:txBody>
          <a:bodyPr/>
          <a:lstStyle/>
          <a:p>
            <a:fld id="{8AC234D3-195A-476C-B1C9-D67937AD6BA2}" type="datetimeFigureOut">
              <a:rPr lang="sv-SE" smtClean="0"/>
              <a:t>2026-10-06</a:t>
            </a:fld>
            <a:endParaRPr lang="sv-SE"/>
          </a:p>
        </p:txBody>
      </p:sp>
      <p:sp>
        <p:nvSpPr>
          <p:cNvPr id="8" name="Platshållare för sidfot 7">
            <a:extLst>
              <a:ext uri="{FF2B5EF4-FFF2-40B4-BE49-F238E27FC236}">
                <a16:creationId xmlns:a16="http://schemas.microsoft.com/office/drawing/2014/main" id="{CA64FD31-529F-434E-87F1-252029DD4E8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CE09E995-D739-49E7-A9C6-550B572B09BC}"/>
              </a:ext>
            </a:extLst>
          </p:cNvPr>
          <p:cNvSpPr>
            <a:spLocks noGrp="1"/>
          </p:cNvSpPr>
          <p:nvPr>
            <p:ph type="sldNum" sz="quarter" idx="12"/>
          </p:nvPr>
        </p:nvSpPr>
        <p:spPr/>
        <p:txBody>
          <a:bodyPr/>
          <a:lstStyle/>
          <a:p>
            <a:fld id="{D1906537-1295-4638-BCA2-9C751C2770D3}" type="slidenum">
              <a:rPr lang="sv-SE" smtClean="0"/>
              <a:t>‹#›</a:t>
            </a:fld>
            <a:endParaRPr lang="sv-SE"/>
          </a:p>
        </p:txBody>
      </p:sp>
    </p:spTree>
    <p:extLst>
      <p:ext uri="{BB962C8B-B14F-4D97-AF65-F5344CB8AC3E}">
        <p14:creationId xmlns:p14="http://schemas.microsoft.com/office/powerpoint/2010/main" val="3128132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514AFB-06D5-4F38-B718-28FFE13656C4}"/>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94D80259-619E-43A1-A93C-BF4E1E2F447B}"/>
              </a:ext>
            </a:extLst>
          </p:cNvPr>
          <p:cNvSpPr>
            <a:spLocks noGrp="1"/>
          </p:cNvSpPr>
          <p:nvPr>
            <p:ph type="dt" sz="half" idx="10"/>
          </p:nvPr>
        </p:nvSpPr>
        <p:spPr/>
        <p:txBody>
          <a:bodyPr/>
          <a:lstStyle/>
          <a:p>
            <a:fld id="{8AC234D3-195A-476C-B1C9-D67937AD6BA2}" type="datetimeFigureOut">
              <a:rPr lang="sv-SE" smtClean="0"/>
              <a:t>2026-10-06</a:t>
            </a:fld>
            <a:endParaRPr lang="sv-SE"/>
          </a:p>
        </p:txBody>
      </p:sp>
      <p:sp>
        <p:nvSpPr>
          <p:cNvPr id="4" name="Platshållare för sidfot 3">
            <a:extLst>
              <a:ext uri="{FF2B5EF4-FFF2-40B4-BE49-F238E27FC236}">
                <a16:creationId xmlns:a16="http://schemas.microsoft.com/office/drawing/2014/main" id="{8EE57923-20D2-419F-98AB-451FD83CB76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64243E35-161B-442E-9AE8-2C2DE1CDAD6B}"/>
              </a:ext>
            </a:extLst>
          </p:cNvPr>
          <p:cNvSpPr>
            <a:spLocks noGrp="1"/>
          </p:cNvSpPr>
          <p:nvPr>
            <p:ph type="sldNum" sz="quarter" idx="12"/>
          </p:nvPr>
        </p:nvSpPr>
        <p:spPr/>
        <p:txBody>
          <a:bodyPr/>
          <a:lstStyle/>
          <a:p>
            <a:fld id="{D1906537-1295-4638-BCA2-9C751C2770D3}" type="slidenum">
              <a:rPr lang="sv-SE" smtClean="0"/>
              <a:t>‹#›</a:t>
            </a:fld>
            <a:endParaRPr lang="sv-SE"/>
          </a:p>
        </p:txBody>
      </p:sp>
    </p:spTree>
    <p:extLst>
      <p:ext uri="{BB962C8B-B14F-4D97-AF65-F5344CB8AC3E}">
        <p14:creationId xmlns:p14="http://schemas.microsoft.com/office/powerpoint/2010/main" val="1858617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18C2060-A306-472D-B28B-81E61851F7AC}"/>
              </a:ext>
            </a:extLst>
          </p:cNvPr>
          <p:cNvSpPr>
            <a:spLocks noGrp="1"/>
          </p:cNvSpPr>
          <p:nvPr>
            <p:ph type="dt" sz="half" idx="10"/>
          </p:nvPr>
        </p:nvSpPr>
        <p:spPr/>
        <p:txBody>
          <a:bodyPr/>
          <a:lstStyle/>
          <a:p>
            <a:fld id="{8AC234D3-195A-476C-B1C9-D67937AD6BA2}" type="datetimeFigureOut">
              <a:rPr lang="sv-SE" smtClean="0"/>
              <a:t>2026-10-06</a:t>
            </a:fld>
            <a:endParaRPr lang="sv-SE"/>
          </a:p>
        </p:txBody>
      </p:sp>
      <p:sp>
        <p:nvSpPr>
          <p:cNvPr id="3" name="Platshållare för sidfot 2">
            <a:extLst>
              <a:ext uri="{FF2B5EF4-FFF2-40B4-BE49-F238E27FC236}">
                <a16:creationId xmlns:a16="http://schemas.microsoft.com/office/drawing/2014/main" id="{59ABB63C-23C9-44AB-9A47-EF2854C9D3C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F5772FA8-12A5-41A0-BB07-64293344F1A4}"/>
              </a:ext>
            </a:extLst>
          </p:cNvPr>
          <p:cNvSpPr>
            <a:spLocks noGrp="1"/>
          </p:cNvSpPr>
          <p:nvPr>
            <p:ph type="sldNum" sz="quarter" idx="12"/>
          </p:nvPr>
        </p:nvSpPr>
        <p:spPr/>
        <p:txBody>
          <a:bodyPr/>
          <a:lstStyle/>
          <a:p>
            <a:fld id="{D1906537-1295-4638-BCA2-9C751C2770D3}" type="slidenum">
              <a:rPr lang="sv-SE" smtClean="0"/>
              <a:t>‹#›</a:t>
            </a:fld>
            <a:endParaRPr lang="sv-SE"/>
          </a:p>
        </p:txBody>
      </p:sp>
    </p:spTree>
    <p:extLst>
      <p:ext uri="{BB962C8B-B14F-4D97-AF65-F5344CB8AC3E}">
        <p14:creationId xmlns:p14="http://schemas.microsoft.com/office/powerpoint/2010/main" val="2800628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E7991C8-ABB1-4545-B043-C27DBAFC18C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707C773-A686-4875-A8FD-FBF519B396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20080C35-61D6-42F9-AF37-DE88BCEC4D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FE51B12C-B3DE-4775-8460-E153004BAE99}"/>
              </a:ext>
            </a:extLst>
          </p:cNvPr>
          <p:cNvSpPr>
            <a:spLocks noGrp="1"/>
          </p:cNvSpPr>
          <p:nvPr>
            <p:ph type="dt" sz="half" idx="10"/>
          </p:nvPr>
        </p:nvSpPr>
        <p:spPr/>
        <p:txBody>
          <a:bodyPr/>
          <a:lstStyle/>
          <a:p>
            <a:fld id="{8AC234D3-195A-476C-B1C9-D67937AD6BA2}" type="datetimeFigureOut">
              <a:rPr lang="sv-SE" smtClean="0"/>
              <a:t>2026-10-06</a:t>
            </a:fld>
            <a:endParaRPr lang="sv-SE"/>
          </a:p>
        </p:txBody>
      </p:sp>
      <p:sp>
        <p:nvSpPr>
          <p:cNvPr id="6" name="Platshållare för sidfot 5">
            <a:extLst>
              <a:ext uri="{FF2B5EF4-FFF2-40B4-BE49-F238E27FC236}">
                <a16:creationId xmlns:a16="http://schemas.microsoft.com/office/drawing/2014/main" id="{4011E0B8-4A21-448D-A637-4EF6DB183B5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DB47EE0-50BF-4FFB-8EC6-F55A4FF21AA4}"/>
              </a:ext>
            </a:extLst>
          </p:cNvPr>
          <p:cNvSpPr>
            <a:spLocks noGrp="1"/>
          </p:cNvSpPr>
          <p:nvPr>
            <p:ph type="sldNum" sz="quarter" idx="12"/>
          </p:nvPr>
        </p:nvSpPr>
        <p:spPr/>
        <p:txBody>
          <a:bodyPr/>
          <a:lstStyle/>
          <a:p>
            <a:fld id="{D1906537-1295-4638-BCA2-9C751C2770D3}" type="slidenum">
              <a:rPr lang="sv-SE" smtClean="0"/>
              <a:t>‹#›</a:t>
            </a:fld>
            <a:endParaRPr lang="sv-SE"/>
          </a:p>
        </p:txBody>
      </p:sp>
    </p:spTree>
    <p:extLst>
      <p:ext uri="{BB962C8B-B14F-4D97-AF65-F5344CB8AC3E}">
        <p14:creationId xmlns:p14="http://schemas.microsoft.com/office/powerpoint/2010/main" val="1401831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A00999D-7AC0-42D5-89BC-9862BEE69C4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DBBBFD9D-BD12-4CD3-BB71-731530207C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E1F3B2D8-BEB2-4701-8B7B-675F2B0A83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6F758B72-9067-4509-9DD5-0210A9FCF1BB}"/>
              </a:ext>
            </a:extLst>
          </p:cNvPr>
          <p:cNvSpPr>
            <a:spLocks noGrp="1"/>
          </p:cNvSpPr>
          <p:nvPr>
            <p:ph type="dt" sz="half" idx="10"/>
          </p:nvPr>
        </p:nvSpPr>
        <p:spPr/>
        <p:txBody>
          <a:bodyPr/>
          <a:lstStyle/>
          <a:p>
            <a:fld id="{8AC234D3-195A-476C-B1C9-D67937AD6BA2}" type="datetimeFigureOut">
              <a:rPr lang="sv-SE" smtClean="0"/>
              <a:t>2026-10-06</a:t>
            </a:fld>
            <a:endParaRPr lang="sv-SE"/>
          </a:p>
        </p:txBody>
      </p:sp>
      <p:sp>
        <p:nvSpPr>
          <p:cNvPr id="6" name="Platshållare för sidfot 5">
            <a:extLst>
              <a:ext uri="{FF2B5EF4-FFF2-40B4-BE49-F238E27FC236}">
                <a16:creationId xmlns:a16="http://schemas.microsoft.com/office/drawing/2014/main" id="{EF965B18-BEB7-45F8-BE4B-A5A85D73AAC1}"/>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30A08A1-307C-4EDC-BDE0-48A666D27FD6}"/>
              </a:ext>
            </a:extLst>
          </p:cNvPr>
          <p:cNvSpPr>
            <a:spLocks noGrp="1"/>
          </p:cNvSpPr>
          <p:nvPr>
            <p:ph type="sldNum" sz="quarter" idx="12"/>
          </p:nvPr>
        </p:nvSpPr>
        <p:spPr/>
        <p:txBody>
          <a:bodyPr/>
          <a:lstStyle/>
          <a:p>
            <a:fld id="{D1906537-1295-4638-BCA2-9C751C2770D3}" type="slidenum">
              <a:rPr lang="sv-SE" smtClean="0"/>
              <a:t>‹#›</a:t>
            </a:fld>
            <a:endParaRPr lang="sv-SE"/>
          </a:p>
        </p:txBody>
      </p:sp>
    </p:spTree>
    <p:extLst>
      <p:ext uri="{BB962C8B-B14F-4D97-AF65-F5344CB8AC3E}">
        <p14:creationId xmlns:p14="http://schemas.microsoft.com/office/powerpoint/2010/main" val="849868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EE9DBE9-1362-4E92-9496-53E8CF45694F}"/>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B111465-E68F-45BA-9D24-DE66E3B345CB}"/>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DEEE69D-3908-4D8F-B57F-FAB39A2FC4A4}"/>
              </a:ext>
            </a:extLst>
          </p:cNvPr>
          <p:cNvSpPr>
            <a:spLocks noGrp="1"/>
          </p:cNvSpPr>
          <p:nvPr>
            <p:ph type="dt" sz="half" idx="10"/>
          </p:nvPr>
        </p:nvSpPr>
        <p:spPr/>
        <p:txBody>
          <a:bodyPr/>
          <a:lstStyle/>
          <a:p>
            <a:fld id="{8AC234D3-195A-476C-B1C9-D67937AD6BA2}" type="datetimeFigureOut">
              <a:rPr lang="sv-SE" smtClean="0"/>
              <a:t>2026-10-06</a:t>
            </a:fld>
            <a:endParaRPr lang="sv-SE"/>
          </a:p>
        </p:txBody>
      </p:sp>
      <p:sp>
        <p:nvSpPr>
          <p:cNvPr id="5" name="Platshållare för sidfot 4">
            <a:extLst>
              <a:ext uri="{FF2B5EF4-FFF2-40B4-BE49-F238E27FC236}">
                <a16:creationId xmlns:a16="http://schemas.microsoft.com/office/drawing/2014/main" id="{D78E3AB8-99D0-416C-BF64-162A8465A15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BE4FC14-9538-41DE-B176-B629AF1EAF78}"/>
              </a:ext>
            </a:extLst>
          </p:cNvPr>
          <p:cNvSpPr>
            <a:spLocks noGrp="1"/>
          </p:cNvSpPr>
          <p:nvPr>
            <p:ph type="sldNum" sz="quarter" idx="12"/>
          </p:nvPr>
        </p:nvSpPr>
        <p:spPr/>
        <p:txBody>
          <a:bodyPr/>
          <a:lstStyle/>
          <a:p>
            <a:fld id="{D1906537-1295-4638-BCA2-9C751C2770D3}" type="slidenum">
              <a:rPr lang="sv-SE" smtClean="0"/>
              <a:t>‹#›</a:t>
            </a:fld>
            <a:endParaRPr lang="sv-SE"/>
          </a:p>
        </p:txBody>
      </p:sp>
    </p:spTree>
    <p:extLst>
      <p:ext uri="{BB962C8B-B14F-4D97-AF65-F5344CB8AC3E}">
        <p14:creationId xmlns:p14="http://schemas.microsoft.com/office/powerpoint/2010/main" val="1773945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4BA89E20-436B-4FE9-9EE6-0441817A061A}"/>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0CE5309-BBBD-4AEC-BDB8-FEF2D43D1C03}"/>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A250688-048D-4AB0-A27F-53D5BBD1CECE}"/>
              </a:ext>
            </a:extLst>
          </p:cNvPr>
          <p:cNvSpPr>
            <a:spLocks noGrp="1"/>
          </p:cNvSpPr>
          <p:nvPr>
            <p:ph type="dt" sz="half" idx="10"/>
          </p:nvPr>
        </p:nvSpPr>
        <p:spPr/>
        <p:txBody>
          <a:bodyPr/>
          <a:lstStyle/>
          <a:p>
            <a:fld id="{8AC234D3-195A-476C-B1C9-D67937AD6BA2}" type="datetimeFigureOut">
              <a:rPr lang="sv-SE" smtClean="0"/>
              <a:t>2026-10-06</a:t>
            </a:fld>
            <a:endParaRPr lang="sv-SE"/>
          </a:p>
        </p:txBody>
      </p:sp>
      <p:sp>
        <p:nvSpPr>
          <p:cNvPr id="5" name="Platshållare för sidfot 4">
            <a:extLst>
              <a:ext uri="{FF2B5EF4-FFF2-40B4-BE49-F238E27FC236}">
                <a16:creationId xmlns:a16="http://schemas.microsoft.com/office/drawing/2014/main" id="{D60913C4-413B-4043-B135-AB930A7F4E0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01AFD23-CD9F-4EFD-B13B-1AB9647D8928}"/>
              </a:ext>
            </a:extLst>
          </p:cNvPr>
          <p:cNvSpPr>
            <a:spLocks noGrp="1"/>
          </p:cNvSpPr>
          <p:nvPr>
            <p:ph type="sldNum" sz="quarter" idx="12"/>
          </p:nvPr>
        </p:nvSpPr>
        <p:spPr/>
        <p:txBody>
          <a:bodyPr/>
          <a:lstStyle/>
          <a:p>
            <a:fld id="{D1906537-1295-4638-BCA2-9C751C2770D3}" type="slidenum">
              <a:rPr lang="sv-SE" smtClean="0"/>
              <a:t>‹#›</a:t>
            </a:fld>
            <a:endParaRPr lang="sv-SE"/>
          </a:p>
        </p:txBody>
      </p:sp>
    </p:spTree>
    <p:extLst>
      <p:ext uri="{BB962C8B-B14F-4D97-AF65-F5344CB8AC3E}">
        <p14:creationId xmlns:p14="http://schemas.microsoft.com/office/powerpoint/2010/main" val="1479028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B7D0F5E4-A227-4ED7-8209-1834A7D57F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D95CF8C-6C5C-4DFF-A720-904335EB5B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677FEE4-90A3-4320-AAC9-72E29ABF62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C234D3-195A-476C-B1C9-D67937AD6BA2}" type="datetimeFigureOut">
              <a:rPr lang="sv-SE" smtClean="0"/>
              <a:t>2026-10-06</a:t>
            </a:fld>
            <a:endParaRPr lang="sv-SE"/>
          </a:p>
        </p:txBody>
      </p:sp>
      <p:sp>
        <p:nvSpPr>
          <p:cNvPr id="5" name="Platshållare för sidfot 4">
            <a:extLst>
              <a:ext uri="{FF2B5EF4-FFF2-40B4-BE49-F238E27FC236}">
                <a16:creationId xmlns:a16="http://schemas.microsoft.com/office/drawing/2014/main" id="{F77EDB29-069A-4E14-B447-76A1B9FD19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E7C07B64-B3B2-465B-9541-D693351746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06537-1295-4638-BCA2-9C751C2770D3}" type="slidenum">
              <a:rPr lang="sv-SE" smtClean="0"/>
              <a:t>‹#›</a:t>
            </a:fld>
            <a:endParaRPr lang="sv-SE"/>
          </a:p>
        </p:txBody>
      </p:sp>
    </p:spTree>
    <p:extLst>
      <p:ext uri="{BB962C8B-B14F-4D97-AF65-F5344CB8AC3E}">
        <p14:creationId xmlns:p14="http://schemas.microsoft.com/office/powerpoint/2010/main" val="899764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media/image43.jpeg"/><Relationship Id="rId3" Type="http://schemas.openxmlformats.org/officeDocument/2006/relationships/image" Target="../media/image35.png"/><Relationship Id="rId7" Type="http://schemas.openxmlformats.org/officeDocument/2006/relationships/image" Target="../media/image38.jpg"/><Relationship Id="rId12"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41.jpg"/><Relationship Id="rId5" Type="http://schemas.openxmlformats.org/officeDocument/2006/relationships/image" Target="../media/image37.png"/><Relationship Id="rId10" Type="http://schemas.microsoft.com/office/2007/relationships/hdphoto" Target="../media/hdphoto2.wdp"/><Relationship Id="rId4" Type="http://schemas.openxmlformats.org/officeDocument/2006/relationships/image" Target="../media/image36.png"/><Relationship Id="rId9" Type="http://schemas.openxmlformats.org/officeDocument/2006/relationships/image" Target="../media/image40.jpeg"/><Relationship Id="rId14" Type="http://schemas.openxmlformats.org/officeDocument/2006/relationships/image" Target="../media/image44.jpe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41.jpg"/><Relationship Id="rId5" Type="http://schemas.openxmlformats.org/officeDocument/2006/relationships/image" Target="../media/image46.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microsoft.com/office/2007/relationships/hdphoto" Target="../media/hdphoto3.wdp"/></Relationships>
</file>

<file path=ppt/slides/_rels/slide4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E19C5D-2EA2-4589-BC0A-2472AC1BDD67}"/>
              </a:ext>
            </a:extLst>
          </p:cNvPr>
          <p:cNvSpPr>
            <a:spLocks noGrp="1"/>
          </p:cNvSpPr>
          <p:nvPr>
            <p:ph type="ctrTitle"/>
          </p:nvPr>
        </p:nvSpPr>
        <p:spPr>
          <a:xfrm>
            <a:off x="1524000" y="462659"/>
            <a:ext cx="9144000" cy="1816046"/>
          </a:xfrm>
        </p:spPr>
        <p:txBody>
          <a:bodyPr>
            <a:normAutofit/>
          </a:bodyPr>
          <a:lstStyle/>
          <a:p>
            <a:r>
              <a:rPr lang="sv-SE" sz="12000" dirty="0"/>
              <a:t>Meteorologi</a:t>
            </a:r>
          </a:p>
        </p:txBody>
      </p:sp>
      <p:pic>
        <p:nvPicPr>
          <p:cNvPr id="6" name="Bildobjekt 5">
            <a:extLst>
              <a:ext uri="{FF2B5EF4-FFF2-40B4-BE49-F238E27FC236}">
                <a16:creationId xmlns:a16="http://schemas.microsoft.com/office/drawing/2014/main" id="{7DF83B98-F96B-4A0A-8435-0E5755D0FF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653445" y="2827939"/>
            <a:ext cx="4393868" cy="3295401"/>
          </a:xfrm>
          <a:prstGeom prst="rect">
            <a:avLst/>
          </a:prstGeom>
        </p:spPr>
      </p:pic>
    </p:spTree>
    <p:extLst>
      <p:ext uri="{BB962C8B-B14F-4D97-AF65-F5344CB8AC3E}">
        <p14:creationId xmlns:p14="http://schemas.microsoft.com/office/powerpoint/2010/main" val="1304532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FB04105-FE93-4916-8376-C8BC6E711A3B}"/>
              </a:ext>
            </a:extLst>
          </p:cNvPr>
          <p:cNvSpPr>
            <a:spLocks noGrp="1"/>
          </p:cNvSpPr>
          <p:nvPr>
            <p:ph type="title"/>
          </p:nvPr>
        </p:nvSpPr>
        <p:spPr/>
        <p:txBody>
          <a:bodyPr/>
          <a:lstStyle/>
          <a:p>
            <a:r>
              <a:rPr lang="sv-SE" dirty="0"/>
              <a:t>Områden</a:t>
            </a:r>
          </a:p>
        </p:txBody>
      </p:sp>
      <p:sp>
        <p:nvSpPr>
          <p:cNvPr id="3" name="Platshållare för innehåll 2">
            <a:extLst>
              <a:ext uri="{FF2B5EF4-FFF2-40B4-BE49-F238E27FC236}">
                <a16:creationId xmlns:a16="http://schemas.microsoft.com/office/drawing/2014/main" id="{B61ED270-4BFC-4E17-B5CA-943C117522D3}"/>
              </a:ext>
            </a:extLst>
          </p:cNvPr>
          <p:cNvSpPr>
            <a:spLocks noGrp="1"/>
          </p:cNvSpPr>
          <p:nvPr>
            <p:ph idx="1"/>
          </p:nvPr>
        </p:nvSpPr>
        <p:spPr>
          <a:xfrm>
            <a:off x="838200" y="1825625"/>
            <a:ext cx="5257800" cy="4351338"/>
          </a:xfrm>
        </p:spPr>
        <p:txBody>
          <a:bodyPr/>
          <a:lstStyle/>
          <a:p>
            <a:r>
              <a:rPr lang="sv-SE" sz="3600" dirty="0"/>
              <a:t>Atmosfären</a:t>
            </a:r>
          </a:p>
          <a:p>
            <a:r>
              <a:rPr lang="sv-SE" sz="3600" dirty="0"/>
              <a:t>Densitet och temperatur</a:t>
            </a:r>
          </a:p>
          <a:p>
            <a:r>
              <a:rPr lang="sv-SE" sz="3600" dirty="0"/>
              <a:t>Fuktighet</a:t>
            </a:r>
          </a:p>
          <a:p>
            <a:r>
              <a:rPr lang="sv-SE" sz="3600" dirty="0"/>
              <a:t>Temperaturskiktning</a:t>
            </a:r>
          </a:p>
          <a:p>
            <a:r>
              <a:rPr lang="sv-SE" sz="3600" dirty="0"/>
              <a:t>Lufttryck</a:t>
            </a:r>
          </a:p>
          <a:p>
            <a:pPr marL="0" indent="0">
              <a:buNone/>
            </a:pPr>
            <a:endParaRPr lang="sv-SE" dirty="0"/>
          </a:p>
        </p:txBody>
      </p:sp>
      <p:sp>
        <p:nvSpPr>
          <p:cNvPr id="4" name="Platshållare för innehåll 2">
            <a:extLst>
              <a:ext uri="{FF2B5EF4-FFF2-40B4-BE49-F238E27FC236}">
                <a16:creationId xmlns:a16="http://schemas.microsoft.com/office/drawing/2014/main" id="{26DE5CB6-693F-4997-B709-1B59AA2E6E8E}"/>
              </a:ext>
            </a:extLst>
          </p:cNvPr>
          <p:cNvSpPr txBox="1">
            <a:spLocks/>
          </p:cNvSpPr>
          <p:nvPr/>
        </p:nvSpPr>
        <p:spPr>
          <a:xfrm>
            <a:off x="60960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3600" dirty="0"/>
              <a:t>Vind</a:t>
            </a:r>
          </a:p>
          <a:p>
            <a:r>
              <a:rPr lang="sv-SE" sz="3600" dirty="0"/>
              <a:t>Moln</a:t>
            </a:r>
          </a:p>
          <a:p>
            <a:r>
              <a:rPr lang="sv-SE" sz="3600" dirty="0"/>
              <a:t>Sikt</a:t>
            </a:r>
          </a:p>
          <a:p>
            <a:r>
              <a:rPr lang="sv-SE" sz="3600" dirty="0"/>
              <a:t>Luftmassor</a:t>
            </a:r>
          </a:p>
          <a:p>
            <a:r>
              <a:rPr lang="sv-SE" sz="3600" dirty="0"/>
              <a:t>Fronter</a:t>
            </a:r>
          </a:p>
          <a:p>
            <a:pPr marL="0" indent="0">
              <a:buNone/>
            </a:pPr>
            <a:endParaRPr lang="sv-SE" dirty="0"/>
          </a:p>
          <a:p>
            <a:endParaRPr lang="sv-SE" dirty="0"/>
          </a:p>
        </p:txBody>
      </p:sp>
    </p:spTree>
    <p:extLst>
      <p:ext uri="{BB962C8B-B14F-4D97-AF65-F5344CB8AC3E}">
        <p14:creationId xmlns:p14="http://schemas.microsoft.com/office/powerpoint/2010/main" val="2405960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8EAE8306-1607-46EB-A206-84B403A9F6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1244" y="0"/>
            <a:ext cx="10289512" cy="6858000"/>
          </a:xfrm>
          <a:prstGeom prst="rect">
            <a:avLst/>
          </a:prstGeom>
        </p:spPr>
      </p:pic>
    </p:spTree>
    <p:extLst>
      <p:ext uri="{BB962C8B-B14F-4D97-AF65-F5344CB8AC3E}">
        <p14:creationId xmlns:p14="http://schemas.microsoft.com/office/powerpoint/2010/main" val="1895453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605D7FDA-04A5-41DD-9A28-4E551FE2D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17124"/>
            <a:ext cx="9144449" cy="6858336"/>
          </a:xfrm>
          <a:prstGeom prst="rect">
            <a:avLst/>
          </a:prstGeom>
        </p:spPr>
      </p:pic>
      <p:sp>
        <p:nvSpPr>
          <p:cNvPr id="2" name="textruta 1">
            <a:extLst>
              <a:ext uri="{FF2B5EF4-FFF2-40B4-BE49-F238E27FC236}">
                <a16:creationId xmlns:a16="http://schemas.microsoft.com/office/drawing/2014/main" id="{1F5829C0-2E53-443B-8C0A-336FEF073848}"/>
              </a:ext>
            </a:extLst>
          </p:cNvPr>
          <p:cNvSpPr txBox="1"/>
          <p:nvPr/>
        </p:nvSpPr>
        <p:spPr>
          <a:xfrm>
            <a:off x="9398449" y="190500"/>
            <a:ext cx="2793551" cy="4247317"/>
          </a:xfrm>
          <a:prstGeom prst="rect">
            <a:avLst/>
          </a:prstGeom>
          <a:noFill/>
        </p:spPr>
        <p:txBody>
          <a:bodyPr wrap="square" rtlCol="0">
            <a:spAutoFit/>
          </a:bodyPr>
          <a:lstStyle/>
          <a:p>
            <a:pPr marL="285750" indent="-285750">
              <a:buFont typeface="Arial" panose="020B0604020202020204" pitchFamily="34" charset="0"/>
              <a:buChar char="•"/>
            </a:pPr>
            <a:r>
              <a:rPr lang="sv-SE" dirty="0"/>
              <a:t>Temperaturen avtar ca 2°C/1000 fot (1,98°C/1000fot)</a:t>
            </a:r>
          </a:p>
          <a:p>
            <a:endParaRPr lang="sv-SE" dirty="0"/>
          </a:p>
          <a:p>
            <a:pPr marL="285750" indent="-285750">
              <a:buFont typeface="Arial" panose="020B0604020202020204" pitchFamily="34" charset="0"/>
              <a:buChar char="•"/>
            </a:pPr>
            <a:r>
              <a:rPr lang="sv-SE" dirty="0"/>
              <a:t>Tropopausen ca 11km (36000 fot) och temperaturen är -56,5 °C (ISA, Internationella standardatmosfären)</a:t>
            </a:r>
          </a:p>
          <a:p>
            <a:endParaRPr lang="sv-SE" dirty="0"/>
          </a:p>
          <a:p>
            <a:pPr marL="285750" indent="-285750">
              <a:buFont typeface="Arial" panose="020B0604020202020204" pitchFamily="34" charset="0"/>
              <a:buChar char="•"/>
            </a:pPr>
            <a:r>
              <a:rPr lang="sv-SE" dirty="0"/>
              <a:t>Ozonlagret består av ozon (O₃) och skyddar oss mot skadlig UV-strålning från solen.</a:t>
            </a:r>
          </a:p>
          <a:p>
            <a:pPr marL="285750" indent="-285750">
              <a:buFont typeface="Arial" panose="020B0604020202020204" pitchFamily="34" charset="0"/>
              <a:buChar char="•"/>
            </a:pPr>
            <a:endParaRPr lang="sv-SE" dirty="0"/>
          </a:p>
        </p:txBody>
      </p:sp>
    </p:spTree>
    <p:extLst>
      <p:ext uri="{BB962C8B-B14F-4D97-AF65-F5344CB8AC3E}">
        <p14:creationId xmlns:p14="http://schemas.microsoft.com/office/powerpoint/2010/main" val="3845996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35A497-068A-44E3-BE31-CFBAD5E0B4DA}"/>
              </a:ext>
            </a:extLst>
          </p:cNvPr>
          <p:cNvSpPr>
            <a:spLocks noGrp="1"/>
          </p:cNvSpPr>
          <p:nvPr>
            <p:ph type="title"/>
          </p:nvPr>
        </p:nvSpPr>
        <p:spPr/>
        <p:txBody>
          <a:bodyPr/>
          <a:lstStyle/>
          <a:p>
            <a:pPr algn="ctr"/>
            <a:r>
              <a:rPr lang="sv-SE" dirty="0"/>
              <a:t>Densitet, temperatur och fuktighet</a:t>
            </a:r>
          </a:p>
        </p:txBody>
      </p:sp>
      <p:pic>
        <p:nvPicPr>
          <p:cNvPr id="5" name="Bildobjekt 4">
            <a:extLst>
              <a:ext uri="{FF2B5EF4-FFF2-40B4-BE49-F238E27FC236}">
                <a16:creationId xmlns:a16="http://schemas.microsoft.com/office/drawing/2014/main" id="{A088BA6C-E0C8-4BA9-9CD9-EC0BBDBD01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0301" y="2117943"/>
            <a:ext cx="7891397" cy="3156559"/>
          </a:xfrm>
          <a:prstGeom prst="rect">
            <a:avLst/>
          </a:prstGeom>
        </p:spPr>
      </p:pic>
    </p:spTree>
    <p:extLst>
      <p:ext uri="{BB962C8B-B14F-4D97-AF65-F5344CB8AC3E}">
        <p14:creationId xmlns:p14="http://schemas.microsoft.com/office/powerpoint/2010/main" val="3977517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0234DD06-C934-4CC9-B5B5-F92655EC298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805078" y="339258"/>
            <a:ext cx="2910931" cy="3401908"/>
          </a:xfrm>
        </p:spPr>
      </p:pic>
      <p:sp>
        <p:nvSpPr>
          <p:cNvPr id="8" name="textruta 7">
            <a:extLst>
              <a:ext uri="{FF2B5EF4-FFF2-40B4-BE49-F238E27FC236}">
                <a16:creationId xmlns:a16="http://schemas.microsoft.com/office/drawing/2014/main" id="{8277CF99-7B49-4C67-AFC2-FF40A1D17E1B}"/>
              </a:ext>
            </a:extLst>
          </p:cNvPr>
          <p:cNvSpPr txBox="1"/>
          <p:nvPr/>
        </p:nvSpPr>
        <p:spPr>
          <a:xfrm>
            <a:off x="635000" y="419100"/>
            <a:ext cx="6893144" cy="7417415"/>
          </a:xfrm>
          <a:prstGeom prst="rect">
            <a:avLst/>
          </a:prstGeom>
          <a:noFill/>
        </p:spPr>
        <p:txBody>
          <a:bodyPr wrap="square" rtlCol="0">
            <a:spAutoFit/>
          </a:bodyPr>
          <a:lstStyle/>
          <a:p>
            <a:r>
              <a:rPr lang="sv-SE" sz="4400" dirty="0"/>
              <a:t>Temperatur</a:t>
            </a:r>
          </a:p>
          <a:p>
            <a:endParaRPr lang="sv-SE" dirty="0"/>
          </a:p>
          <a:p>
            <a:r>
              <a:rPr lang="sv-SE" dirty="0"/>
              <a:t>Vad är det som värmer och kyler luften mest ?</a:t>
            </a:r>
          </a:p>
          <a:p>
            <a:endParaRPr lang="sv-SE" dirty="0"/>
          </a:p>
          <a:p>
            <a:r>
              <a:rPr lang="sv-SE" b="1" dirty="0"/>
              <a:t>Solen:</a:t>
            </a:r>
            <a:r>
              <a:rPr lang="sv-SE" dirty="0"/>
              <a:t> Solinstrålning värmer upp marken, som i sin tur värmer luften (nära marken).</a:t>
            </a:r>
          </a:p>
          <a:p>
            <a:endParaRPr lang="sv-SE" dirty="0"/>
          </a:p>
          <a:p>
            <a:r>
              <a:rPr lang="sv-SE" b="1" dirty="0"/>
              <a:t>Marken:</a:t>
            </a:r>
            <a:r>
              <a:rPr lang="sv-SE" dirty="0"/>
              <a:t> Olika ytor (asfalt, vatten) värms och kyls olika snabbt. Varm luft stiger och sprider värme genom konvektion och vind.</a:t>
            </a:r>
          </a:p>
          <a:p>
            <a:endParaRPr lang="sv-SE" dirty="0"/>
          </a:p>
          <a:p>
            <a:r>
              <a:rPr lang="sv-SE" b="1" dirty="0"/>
              <a:t>Natt:</a:t>
            </a:r>
            <a:r>
              <a:rPr lang="sv-SE" dirty="0"/>
              <a:t> Marken avger värmestrålning, marken kyls (luften nära marken kyls).</a:t>
            </a:r>
          </a:p>
          <a:p>
            <a:endParaRPr lang="sv-SE" dirty="0"/>
          </a:p>
          <a:p>
            <a:r>
              <a:rPr lang="sv-SE" b="1" dirty="0"/>
              <a:t>Molnen:</a:t>
            </a:r>
            <a:r>
              <a:rPr lang="sv-SE" dirty="0"/>
              <a:t> Fungerar som ett filter – de minskar uppvärmningen på dagen och bromsar strålningen (avkylningen) på natten.</a:t>
            </a:r>
          </a:p>
          <a:p>
            <a:endParaRPr lang="sv-SE" dirty="0"/>
          </a:p>
          <a:p>
            <a:r>
              <a:rPr lang="sv-SE" b="1"/>
              <a:t>Fukten:</a:t>
            </a:r>
            <a:r>
              <a:rPr lang="sv-SE"/>
              <a:t> </a:t>
            </a:r>
            <a:r>
              <a:rPr lang="sv-SE" dirty="0"/>
              <a:t>Fuktiga ytor kyls ner när vatten avdunstar,</a:t>
            </a:r>
            <a:r>
              <a:rPr lang="sv-SE" b="1" dirty="0"/>
              <a:t> </a:t>
            </a:r>
            <a:r>
              <a:rPr lang="sv-SE" dirty="0"/>
              <a:t>medan värme frigörs högre upp i luften när vattenångan kondenserar till moln.</a:t>
            </a:r>
          </a:p>
          <a:p>
            <a:endParaRPr lang="sv-SE" dirty="0"/>
          </a:p>
          <a:p>
            <a:r>
              <a:rPr lang="sv-SE" b="1" dirty="0"/>
              <a:t>Höjden:</a:t>
            </a:r>
            <a:r>
              <a:rPr lang="sv-SE" dirty="0"/>
              <a:t> Luften blir naturligt kallare ju högre upp man kommer.</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endParaRPr lang="sv-SE" dirty="0"/>
          </a:p>
          <a:p>
            <a:endParaRPr lang="sv-SE" dirty="0"/>
          </a:p>
        </p:txBody>
      </p:sp>
      <p:sp>
        <p:nvSpPr>
          <p:cNvPr id="2" name="textruta 1">
            <a:extLst>
              <a:ext uri="{FF2B5EF4-FFF2-40B4-BE49-F238E27FC236}">
                <a16:creationId xmlns:a16="http://schemas.microsoft.com/office/drawing/2014/main" id="{51C071F3-B290-4842-89BB-782B7E8DB487}"/>
              </a:ext>
            </a:extLst>
          </p:cNvPr>
          <p:cNvSpPr txBox="1"/>
          <p:nvPr/>
        </p:nvSpPr>
        <p:spPr>
          <a:xfrm>
            <a:off x="8128000" y="4160266"/>
            <a:ext cx="3588009" cy="1200329"/>
          </a:xfrm>
          <a:prstGeom prst="rect">
            <a:avLst/>
          </a:prstGeom>
          <a:noFill/>
        </p:spPr>
        <p:txBody>
          <a:bodyPr wrap="square" rtlCol="0">
            <a:spAutoFit/>
          </a:bodyPr>
          <a:lstStyle/>
          <a:p>
            <a:r>
              <a:rPr lang="sv-SE" dirty="0"/>
              <a:t>När är det som kallast på dygnet ?</a:t>
            </a:r>
          </a:p>
          <a:p>
            <a:endParaRPr lang="sv-SE" dirty="0"/>
          </a:p>
          <a:p>
            <a:r>
              <a:rPr lang="sv-SE" dirty="0"/>
              <a:t>Ca en timme efter soluppgången.</a:t>
            </a:r>
          </a:p>
          <a:p>
            <a:endParaRPr lang="sv-SE" dirty="0"/>
          </a:p>
        </p:txBody>
      </p:sp>
    </p:spTree>
    <p:extLst>
      <p:ext uri="{BB962C8B-B14F-4D97-AF65-F5344CB8AC3E}">
        <p14:creationId xmlns:p14="http://schemas.microsoft.com/office/powerpoint/2010/main" val="3301930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14" end="1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objekt 19"/>
          <p:cNvPicPr>
            <a:picLocks noChangeAspect="1"/>
          </p:cNvPicPr>
          <p:nvPr/>
        </p:nvPicPr>
        <p:blipFill>
          <a:blip r:embed="rId3"/>
          <a:stretch>
            <a:fillRect/>
          </a:stretch>
        </p:blipFill>
        <p:spPr>
          <a:xfrm>
            <a:off x="2287554" y="108235"/>
            <a:ext cx="7616891" cy="5086065"/>
          </a:xfrm>
          <a:prstGeom prst="rect">
            <a:avLst/>
          </a:prstGeom>
        </p:spPr>
      </p:pic>
      <p:sp>
        <p:nvSpPr>
          <p:cNvPr id="3" name="textruta 2">
            <a:extLst>
              <a:ext uri="{FF2B5EF4-FFF2-40B4-BE49-F238E27FC236}">
                <a16:creationId xmlns:a16="http://schemas.microsoft.com/office/drawing/2014/main" id="{973A6A4F-FC5A-44C7-80FF-63318B41F5A7}"/>
              </a:ext>
            </a:extLst>
          </p:cNvPr>
          <p:cNvSpPr txBox="1"/>
          <p:nvPr/>
        </p:nvSpPr>
        <p:spPr>
          <a:xfrm>
            <a:off x="368300" y="5194300"/>
            <a:ext cx="11557000" cy="1477328"/>
          </a:xfrm>
          <a:prstGeom prst="rect">
            <a:avLst/>
          </a:prstGeom>
          <a:noFill/>
        </p:spPr>
        <p:txBody>
          <a:bodyPr wrap="square" rtlCol="0">
            <a:spAutoFit/>
          </a:bodyPr>
          <a:lstStyle/>
          <a:p>
            <a:r>
              <a:rPr lang="sv-SE" b="1" dirty="0"/>
              <a:t>Varm luft </a:t>
            </a:r>
            <a:r>
              <a:rPr lang="sv-SE" dirty="0"/>
              <a:t>har hög energi vilket gör att vattenmolekylerna rör sig supersnabbt, krockar och har svårt att slå sig till ro. Vattnet förblir därför vattenånga.</a:t>
            </a:r>
          </a:p>
          <a:p>
            <a:endParaRPr lang="sv-SE" dirty="0"/>
          </a:p>
          <a:p>
            <a:r>
              <a:rPr lang="sv-SE" b="1" dirty="0"/>
              <a:t>Kall luft </a:t>
            </a:r>
            <a:r>
              <a:rPr lang="sv-SE" dirty="0"/>
              <a:t>gör att molekylerna tappar energi och saktar ner. När de rör sig långsammare hakar de lättare i varandra när de krockar och bildar vattendroppar.</a:t>
            </a:r>
          </a:p>
        </p:txBody>
      </p:sp>
    </p:spTree>
    <p:extLst>
      <p:ext uri="{BB962C8B-B14F-4D97-AF65-F5344CB8AC3E}">
        <p14:creationId xmlns:p14="http://schemas.microsoft.com/office/powerpoint/2010/main" val="806874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Bildobjekt 37"/>
          <p:cNvPicPr>
            <a:picLocks noChangeAspect="1"/>
          </p:cNvPicPr>
          <p:nvPr/>
        </p:nvPicPr>
        <p:blipFill>
          <a:blip r:embed="rId3"/>
          <a:srcRect l="8654"/>
          <a:stretch/>
        </p:blipFill>
        <p:spPr>
          <a:xfrm>
            <a:off x="2761940" y="112757"/>
            <a:ext cx="6668120" cy="4941675"/>
          </a:xfrm>
          <a:prstGeom prst="rect">
            <a:avLst/>
          </a:prstGeom>
        </p:spPr>
      </p:pic>
      <p:sp>
        <p:nvSpPr>
          <p:cNvPr id="2" name="textruta 1">
            <a:extLst>
              <a:ext uri="{FF2B5EF4-FFF2-40B4-BE49-F238E27FC236}">
                <a16:creationId xmlns:a16="http://schemas.microsoft.com/office/drawing/2014/main" id="{FC0CF220-F40B-4DC5-B8FD-BB774D589E20}"/>
              </a:ext>
            </a:extLst>
          </p:cNvPr>
          <p:cNvSpPr txBox="1"/>
          <p:nvPr/>
        </p:nvSpPr>
        <p:spPr>
          <a:xfrm>
            <a:off x="800100" y="5143500"/>
            <a:ext cx="10604500" cy="923330"/>
          </a:xfrm>
          <a:prstGeom prst="rect">
            <a:avLst/>
          </a:prstGeom>
          <a:noFill/>
        </p:spPr>
        <p:txBody>
          <a:bodyPr wrap="square" rtlCol="0">
            <a:spAutoFit/>
          </a:bodyPr>
          <a:lstStyle/>
          <a:p>
            <a:r>
              <a:rPr lang="sv-SE" dirty="0"/>
              <a:t>Atomerna i varm luft ”kräver mer utrymme”, rör mycket på sig och det blir därför glest mellan dem. I kall luft däremot rör de sig trögt och långsamt och kan samsas på mindre yta. Den kalla luften blir tyngre per volymenhet.</a:t>
            </a:r>
          </a:p>
        </p:txBody>
      </p:sp>
    </p:spTree>
    <p:extLst>
      <p:ext uri="{BB962C8B-B14F-4D97-AF65-F5344CB8AC3E}">
        <p14:creationId xmlns:p14="http://schemas.microsoft.com/office/powerpoint/2010/main" val="1765574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70603" y="359084"/>
            <a:ext cx="8229600" cy="1143000"/>
          </a:xfrm>
        </p:spPr>
        <p:txBody>
          <a:bodyPr/>
          <a:lstStyle/>
          <a:p>
            <a:r>
              <a:rPr lang="sv-SE" dirty="0"/>
              <a:t>Relativ fuktighet</a:t>
            </a:r>
          </a:p>
        </p:txBody>
      </p:sp>
      <p:sp>
        <p:nvSpPr>
          <p:cNvPr id="4" name="Platshållare för text 3"/>
          <p:cNvSpPr>
            <a:spLocks noGrp="1"/>
          </p:cNvSpPr>
          <p:nvPr>
            <p:ph type="body" idx="1"/>
          </p:nvPr>
        </p:nvSpPr>
        <p:spPr>
          <a:xfrm>
            <a:off x="1175454" y="1459963"/>
            <a:ext cx="4040188" cy="639763"/>
          </a:xfrm>
        </p:spPr>
        <p:txBody>
          <a:bodyPr/>
          <a:lstStyle/>
          <a:p>
            <a:r>
              <a:rPr lang="sv-SE" dirty="0"/>
              <a:t>Kall luft</a:t>
            </a:r>
          </a:p>
        </p:txBody>
      </p:sp>
      <p:pic>
        <p:nvPicPr>
          <p:cNvPr id="8" name="Platshållare för innehåll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446843" y="2215439"/>
            <a:ext cx="1649383" cy="1617043"/>
          </a:xfrm>
        </p:spPr>
      </p:pic>
      <p:sp>
        <p:nvSpPr>
          <p:cNvPr id="6" name="Platshållare för text 5"/>
          <p:cNvSpPr>
            <a:spLocks noGrp="1"/>
          </p:cNvSpPr>
          <p:nvPr>
            <p:ph type="body" sz="quarter" idx="3"/>
          </p:nvPr>
        </p:nvSpPr>
        <p:spPr>
          <a:xfrm>
            <a:off x="6036560" y="1459963"/>
            <a:ext cx="4041775" cy="639763"/>
          </a:xfrm>
        </p:spPr>
        <p:txBody>
          <a:bodyPr/>
          <a:lstStyle/>
          <a:p>
            <a:r>
              <a:rPr lang="sv-SE" dirty="0"/>
              <a:t>Varm luft</a:t>
            </a:r>
          </a:p>
        </p:txBody>
      </p:sp>
      <p:pic>
        <p:nvPicPr>
          <p:cNvPr id="9" name="Platshållare för innehåll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294480" y="1993900"/>
            <a:ext cx="3266027" cy="3201988"/>
          </a:xfrm>
        </p:spPr>
      </p:pic>
      <p:sp>
        <p:nvSpPr>
          <p:cNvPr id="10" name="textruta 9"/>
          <p:cNvSpPr txBox="1"/>
          <p:nvPr/>
        </p:nvSpPr>
        <p:spPr>
          <a:xfrm>
            <a:off x="2149945" y="3927278"/>
            <a:ext cx="5904656" cy="830997"/>
          </a:xfrm>
          <a:prstGeom prst="rect">
            <a:avLst/>
          </a:prstGeom>
          <a:noFill/>
        </p:spPr>
        <p:txBody>
          <a:bodyPr wrap="square" rtlCol="0">
            <a:spAutoFit/>
          </a:bodyPr>
          <a:lstStyle/>
          <a:p>
            <a:r>
              <a:rPr lang="sv-SE" sz="2400" dirty="0"/>
              <a:t>100% relativ fuktighet i varm luft innebär betydligt mer fukt än 100% i kall luft</a:t>
            </a:r>
          </a:p>
        </p:txBody>
      </p:sp>
      <p:sp>
        <p:nvSpPr>
          <p:cNvPr id="3" name="textruta 2">
            <a:extLst>
              <a:ext uri="{FF2B5EF4-FFF2-40B4-BE49-F238E27FC236}">
                <a16:creationId xmlns:a16="http://schemas.microsoft.com/office/drawing/2014/main" id="{D967FFA3-C79D-4053-BC02-BC4D178C39AA}"/>
              </a:ext>
            </a:extLst>
          </p:cNvPr>
          <p:cNvSpPr txBox="1"/>
          <p:nvPr/>
        </p:nvSpPr>
        <p:spPr>
          <a:xfrm>
            <a:off x="342900" y="5214793"/>
            <a:ext cx="11582400" cy="1754326"/>
          </a:xfrm>
          <a:prstGeom prst="rect">
            <a:avLst/>
          </a:prstGeom>
          <a:noFill/>
        </p:spPr>
        <p:txBody>
          <a:bodyPr wrap="square" rtlCol="0">
            <a:spAutoFit/>
          </a:bodyPr>
          <a:lstStyle/>
          <a:p>
            <a:r>
              <a:rPr lang="sv-SE" b="1" dirty="0"/>
              <a:t>Exempel: </a:t>
            </a:r>
            <a:r>
              <a:rPr lang="sv-SE" dirty="0"/>
              <a:t>50 % relativ luftfuktighet betyder:</a:t>
            </a:r>
          </a:p>
          <a:p>
            <a:r>
              <a:rPr lang="sv-SE" dirty="0"/>
              <a:t>Luften innehåller </a:t>
            </a:r>
            <a:r>
              <a:rPr lang="sv-SE" b="1" dirty="0"/>
              <a:t>50 % </a:t>
            </a:r>
            <a:r>
              <a:rPr lang="sv-SE" dirty="0"/>
              <a:t>av den mängd vattenånga som skulle krävas för mättnad vid just den temperaturen.</a:t>
            </a:r>
          </a:p>
          <a:p>
            <a:endParaRPr lang="sv-SE" dirty="0"/>
          </a:p>
          <a:p>
            <a:r>
              <a:rPr lang="sv-SE" b="1" dirty="0"/>
              <a:t>Absolut luftfuktighet: </a:t>
            </a:r>
            <a:r>
              <a:rPr lang="sv-SE" i="1" dirty="0"/>
              <a:t>Hur mycket vattenånga det faktiskt finns i luften? (</a:t>
            </a:r>
            <a:r>
              <a:rPr lang="sv-SE" b="1" dirty="0"/>
              <a:t>gram vattenånga / kubikmeter luft (g/m³))</a:t>
            </a:r>
            <a:br>
              <a:rPr lang="sv-SE" dirty="0"/>
            </a:br>
            <a:r>
              <a:rPr lang="sv-SE" b="1" dirty="0"/>
              <a:t>Relativ luftfuktighet:</a:t>
            </a:r>
            <a:r>
              <a:rPr lang="sv-SE" dirty="0"/>
              <a:t> </a:t>
            </a:r>
            <a:r>
              <a:rPr lang="sv-SE" i="1" dirty="0"/>
              <a:t>Hur många </a:t>
            </a:r>
            <a:r>
              <a:rPr lang="sv-SE" b="1" i="1" dirty="0"/>
              <a:t>procent</a:t>
            </a:r>
            <a:r>
              <a:rPr lang="sv-SE" i="1" dirty="0"/>
              <a:t> av den maximala mängden vattenånga som finns i luften vid den temperaturen?</a:t>
            </a:r>
            <a:endParaRPr lang="sv-SE" b="1" dirty="0"/>
          </a:p>
          <a:p>
            <a:endParaRPr lang="sv-SE" dirty="0"/>
          </a:p>
        </p:txBody>
      </p:sp>
    </p:spTree>
    <p:extLst>
      <p:ext uri="{BB962C8B-B14F-4D97-AF65-F5344CB8AC3E}">
        <p14:creationId xmlns:p14="http://schemas.microsoft.com/office/powerpoint/2010/main" val="379581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Bildobjekt 34"/>
          <p:cNvPicPr>
            <a:picLocks noChangeAspect="1"/>
          </p:cNvPicPr>
          <p:nvPr/>
        </p:nvPicPr>
        <p:blipFill>
          <a:blip r:embed="rId3"/>
          <a:srcRect l="3058"/>
          <a:stretch/>
        </p:blipFill>
        <p:spPr>
          <a:xfrm>
            <a:off x="1775520" y="68627"/>
            <a:ext cx="9131317" cy="6556109"/>
          </a:xfrm>
          <a:prstGeom prst="rect">
            <a:avLst/>
          </a:prstGeom>
        </p:spPr>
      </p:pic>
    </p:spTree>
    <p:extLst>
      <p:ext uri="{BB962C8B-B14F-4D97-AF65-F5344CB8AC3E}">
        <p14:creationId xmlns:p14="http://schemas.microsoft.com/office/powerpoint/2010/main" val="4102472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5B29868B-8517-4F1F-A01C-CC2E0DFE032A}"/>
              </a:ext>
            </a:extLst>
          </p:cNvPr>
          <p:cNvSpPr txBox="1">
            <a:spLocks/>
          </p:cNvSpPr>
          <p:nvPr/>
        </p:nvSpPr>
        <p:spPr>
          <a:xfrm>
            <a:off x="4505343" y="541964"/>
            <a:ext cx="2809857" cy="79534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dirty="0"/>
              <a:t>Daggpunkt</a:t>
            </a:r>
          </a:p>
        </p:txBody>
      </p:sp>
      <p:pic>
        <p:nvPicPr>
          <p:cNvPr id="5" name="Bildobjekt 4">
            <a:extLst>
              <a:ext uri="{FF2B5EF4-FFF2-40B4-BE49-F238E27FC236}">
                <a16:creationId xmlns:a16="http://schemas.microsoft.com/office/drawing/2014/main" id="{A9340D6A-D7B2-44CC-ABB7-7A759F1048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5960" y="1451609"/>
            <a:ext cx="8069580" cy="4401589"/>
          </a:xfrm>
          <a:prstGeom prst="rect">
            <a:avLst/>
          </a:prstGeom>
        </p:spPr>
      </p:pic>
    </p:spTree>
    <p:extLst>
      <p:ext uri="{BB962C8B-B14F-4D97-AF65-F5344CB8AC3E}">
        <p14:creationId xmlns:p14="http://schemas.microsoft.com/office/powerpoint/2010/main" val="2578821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042B720-BFD8-4ECC-BBC1-1CB635B7C961}"/>
              </a:ext>
            </a:extLst>
          </p:cNvPr>
          <p:cNvSpPr>
            <a:spLocks noGrp="1"/>
          </p:cNvSpPr>
          <p:nvPr>
            <p:ph type="title"/>
          </p:nvPr>
        </p:nvSpPr>
        <p:spPr/>
        <p:txBody>
          <a:bodyPr/>
          <a:lstStyle/>
          <a:p>
            <a:r>
              <a:rPr lang="sv-SE" dirty="0"/>
              <a:t>Temperaturskiktning</a:t>
            </a:r>
          </a:p>
        </p:txBody>
      </p:sp>
      <p:sp>
        <p:nvSpPr>
          <p:cNvPr id="4" name="Rubrik 1">
            <a:extLst>
              <a:ext uri="{FF2B5EF4-FFF2-40B4-BE49-F238E27FC236}">
                <a16:creationId xmlns:a16="http://schemas.microsoft.com/office/drawing/2014/main" id="{63591257-E03C-43B0-9060-1CFBA681B8D0}"/>
              </a:ext>
            </a:extLst>
          </p:cNvPr>
          <p:cNvSpPr txBox="1">
            <a:spLocks/>
          </p:cNvSpPr>
          <p:nvPr/>
        </p:nvSpPr>
        <p:spPr>
          <a:xfrm>
            <a:off x="1128387" y="1690688"/>
            <a:ext cx="10515600" cy="48021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2200" b="1" dirty="0">
                <a:latin typeface="+mn-lt"/>
              </a:rPr>
              <a:t>Labil skiktning</a:t>
            </a:r>
          </a:p>
          <a:p>
            <a:pPr marL="342900" indent="-342900">
              <a:buFont typeface="Arial" panose="020B0604020202020204" pitchFamily="34" charset="0"/>
              <a:buChar char="•"/>
            </a:pPr>
            <a:r>
              <a:rPr lang="sv-SE" sz="2200" dirty="0">
                <a:latin typeface="+mn-lt"/>
              </a:rPr>
              <a:t>Temperaturen minskar snabbt med höjden.</a:t>
            </a:r>
          </a:p>
          <a:p>
            <a:pPr marL="342900" indent="-342900">
              <a:buFont typeface="Arial" panose="020B0604020202020204" pitchFamily="34" charset="0"/>
              <a:buChar char="•"/>
            </a:pPr>
            <a:r>
              <a:rPr lang="sv-SE" sz="2200" dirty="0">
                <a:latin typeface="+mn-lt"/>
              </a:rPr>
              <a:t>Varm luft stiger lätt, vilket leder till turbulens och hög omblandning.</a:t>
            </a:r>
          </a:p>
          <a:p>
            <a:pPr marL="342900" indent="-342900">
              <a:buFont typeface="Arial" panose="020B0604020202020204" pitchFamily="34" charset="0"/>
              <a:buChar char="•"/>
            </a:pPr>
            <a:r>
              <a:rPr lang="sv-SE" sz="2200" dirty="0">
                <a:latin typeface="+mn-lt"/>
              </a:rPr>
              <a:t>Gynnar Cumulus- och Cumulonimbusmoln.</a:t>
            </a:r>
          </a:p>
          <a:p>
            <a:endParaRPr lang="sv-SE" sz="2200" dirty="0">
              <a:latin typeface="+mn-lt"/>
            </a:endParaRPr>
          </a:p>
          <a:p>
            <a:r>
              <a:rPr lang="sv-SE" sz="2200" b="1" dirty="0">
                <a:latin typeface="+mn-lt"/>
              </a:rPr>
              <a:t>Stabil skiktning</a:t>
            </a:r>
          </a:p>
          <a:p>
            <a:pPr marL="342900" indent="-342900">
              <a:buFont typeface="Arial" panose="020B0604020202020204" pitchFamily="34" charset="0"/>
              <a:buChar char="•"/>
            </a:pPr>
            <a:r>
              <a:rPr lang="sv-SE" sz="2200" dirty="0">
                <a:latin typeface="+mn-lt"/>
              </a:rPr>
              <a:t>Temperaturen minskar långsamt med höjden.</a:t>
            </a:r>
          </a:p>
          <a:p>
            <a:pPr marL="342900" indent="-342900">
              <a:buFont typeface="Arial" panose="020B0604020202020204" pitchFamily="34" charset="0"/>
              <a:buChar char="•"/>
            </a:pPr>
            <a:r>
              <a:rPr lang="sv-SE" sz="2200" dirty="0">
                <a:latin typeface="+mn-lt"/>
              </a:rPr>
              <a:t>Stigande luft blir snabbt kallare än omgivningen, vertikala rörelser motverkas.</a:t>
            </a:r>
          </a:p>
          <a:p>
            <a:pPr marL="342900" indent="-342900">
              <a:buFont typeface="Arial" panose="020B0604020202020204" pitchFamily="34" charset="0"/>
              <a:buChar char="•"/>
            </a:pPr>
            <a:r>
              <a:rPr lang="sv-SE" sz="2200" dirty="0">
                <a:latin typeface="+mn-lt"/>
              </a:rPr>
              <a:t>Mindre omblandning, ofta Stratusmoln.</a:t>
            </a:r>
          </a:p>
          <a:p>
            <a:endParaRPr lang="sv-SE" sz="2200" dirty="0">
              <a:latin typeface="+mn-lt"/>
            </a:endParaRPr>
          </a:p>
          <a:p>
            <a:r>
              <a:rPr lang="sv-SE" sz="2200" b="1" dirty="0">
                <a:latin typeface="+mn-lt"/>
              </a:rPr>
              <a:t>Inversion</a:t>
            </a:r>
          </a:p>
          <a:p>
            <a:pPr marL="342900" indent="-342900">
              <a:buFont typeface="Arial" panose="020B0604020202020204" pitchFamily="34" charset="0"/>
              <a:buChar char="•"/>
            </a:pPr>
            <a:r>
              <a:rPr lang="sv-SE" sz="2200" dirty="0">
                <a:latin typeface="+mn-lt"/>
              </a:rPr>
              <a:t>Temperaturen ökar med höjden, mycket stabil skiktning.</a:t>
            </a:r>
          </a:p>
          <a:p>
            <a:pPr marL="342900" indent="-342900">
              <a:buFont typeface="Arial" panose="020B0604020202020204" pitchFamily="34" charset="0"/>
              <a:buChar char="•"/>
            </a:pPr>
            <a:r>
              <a:rPr lang="sv-SE" sz="2200" dirty="0">
                <a:latin typeface="+mn-lt"/>
              </a:rPr>
              <a:t>Stigande kall luft stoppas av det varmare luftlagret högre upp.</a:t>
            </a:r>
          </a:p>
          <a:p>
            <a:pPr marL="342900" indent="-342900">
              <a:buFont typeface="Arial" panose="020B0604020202020204" pitchFamily="34" charset="0"/>
              <a:buChar char="•"/>
            </a:pPr>
            <a:r>
              <a:rPr lang="sv-SE" sz="2200" dirty="0">
                <a:latin typeface="+mn-lt"/>
              </a:rPr>
              <a:t>Nästan ingen omblandning, luftföroreningar kan ansamlas nära marken.</a:t>
            </a:r>
          </a:p>
          <a:p>
            <a:endParaRPr lang="sv-SE" sz="2500" dirty="0"/>
          </a:p>
        </p:txBody>
      </p:sp>
    </p:spTree>
    <p:extLst>
      <p:ext uri="{BB962C8B-B14F-4D97-AF65-F5344CB8AC3E}">
        <p14:creationId xmlns:p14="http://schemas.microsoft.com/office/powerpoint/2010/main" val="2504357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3B3F167-B0F3-49AB-9FA6-E80EB41E2F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5187" y="395287"/>
            <a:ext cx="5381625" cy="6067425"/>
          </a:xfrm>
          <a:prstGeom prst="rect">
            <a:avLst/>
          </a:prstGeom>
        </p:spPr>
      </p:pic>
    </p:spTree>
    <p:extLst>
      <p:ext uri="{BB962C8B-B14F-4D97-AF65-F5344CB8AC3E}">
        <p14:creationId xmlns:p14="http://schemas.microsoft.com/office/powerpoint/2010/main" val="1511288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750E55A8-D90E-47E5-A871-3FABE17062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35" y="485350"/>
            <a:ext cx="5897243" cy="4324645"/>
          </a:xfrm>
          <a:prstGeom prst="rect">
            <a:avLst/>
          </a:prstGeom>
        </p:spPr>
      </p:pic>
      <p:pic>
        <p:nvPicPr>
          <p:cNvPr id="9" name="Bildobjekt 8">
            <a:extLst>
              <a:ext uri="{FF2B5EF4-FFF2-40B4-BE49-F238E27FC236}">
                <a16:creationId xmlns:a16="http://schemas.microsoft.com/office/drawing/2014/main" id="{962D220A-A009-41D4-AE52-DAF72D7A18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0022" y="485350"/>
            <a:ext cx="5897243" cy="4324645"/>
          </a:xfrm>
          <a:prstGeom prst="rect">
            <a:avLst/>
          </a:prstGeom>
        </p:spPr>
      </p:pic>
    </p:spTree>
    <p:extLst>
      <p:ext uri="{BB962C8B-B14F-4D97-AF65-F5344CB8AC3E}">
        <p14:creationId xmlns:p14="http://schemas.microsoft.com/office/powerpoint/2010/main" val="1055342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77F0E4A-C0B5-4FD3-BABD-DE58750841CF}"/>
              </a:ext>
            </a:extLst>
          </p:cNvPr>
          <p:cNvSpPr>
            <a:spLocks noGrp="1"/>
          </p:cNvSpPr>
          <p:nvPr>
            <p:ph type="title"/>
          </p:nvPr>
        </p:nvSpPr>
        <p:spPr/>
        <p:txBody>
          <a:bodyPr/>
          <a:lstStyle/>
          <a:p>
            <a:pPr algn="ctr"/>
            <a:r>
              <a:rPr lang="sv-SE" dirty="0"/>
              <a:t>Frågor</a:t>
            </a:r>
          </a:p>
        </p:txBody>
      </p:sp>
      <p:sp>
        <p:nvSpPr>
          <p:cNvPr id="3" name="Platshållare för innehåll 2">
            <a:extLst>
              <a:ext uri="{FF2B5EF4-FFF2-40B4-BE49-F238E27FC236}">
                <a16:creationId xmlns:a16="http://schemas.microsoft.com/office/drawing/2014/main" id="{19708530-EA72-437A-9932-7C1306C10997}"/>
              </a:ext>
            </a:extLst>
          </p:cNvPr>
          <p:cNvSpPr>
            <a:spLocks noGrp="1"/>
          </p:cNvSpPr>
          <p:nvPr>
            <p:ph idx="1"/>
          </p:nvPr>
        </p:nvSpPr>
        <p:spPr>
          <a:xfrm>
            <a:off x="838200" y="1690688"/>
            <a:ext cx="10515600" cy="4665663"/>
          </a:xfrm>
        </p:spPr>
        <p:txBody>
          <a:bodyPr>
            <a:normAutofit/>
          </a:bodyPr>
          <a:lstStyle/>
          <a:p>
            <a:r>
              <a:rPr lang="sv-SE" sz="2000" dirty="0"/>
              <a:t>Vad skyddar ozonlagret oss ifrån?</a:t>
            </a:r>
          </a:p>
          <a:p>
            <a:endParaRPr lang="sv-SE" sz="2000" dirty="0"/>
          </a:p>
          <a:p>
            <a:r>
              <a:rPr lang="sv-SE" sz="2000" dirty="0"/>
              <a:t>Vad heter nivån där temperaturen börjar stiga igen ?</a:t>
            </a:r>
          </a:p>
          <a:p>
            <a:endParaRPr lang="sv-SE" sz="2000" dirty="0"/>
          </a:p>
          <a:p>
            <a:r>
              <a:rPr lang="sv-SE" sz="2000" dirty="0"/>
              <a:t>Hur mycket avtar temperaturen med i troposfären ?</a:t>
            </a:r>
          </a:p>
          <a:p>
            <a:endParaRPr lang="sv-SE" sz="2000" dirty="0"/>
          </a:p>
          <a:p>
            <a:r>
              <a:rPr lang="sv-SE" sz="2000" dirty="0"/>
              <a:t>När är det som kallast på dygnet ?</a:t>
            </a:r>
          </a:p>
          <a:p>
            <a:endParaRPr lang="sv-SE" sz="2000" dirty="0"/>
          </a:p>
          <a:p>
            <a:r>
              <a:rPr lang="sv-SE" sz="2000" dirty="0"/>
              <a:t>Vad är daggpunkt ?</a:t>
            </a:r>
          </a:p>
          <a:p>
            <a:endParaRPr lang="sv-SE" sz="2000" dirty="0"/>
          </a:p>
          <a:p>
            <a:r>
              <a:rPr lang="sv-SE" sz="2000" dirty="0"/>
              <a:t>Vad är inversion ?</a:t>
            </a:r>
          </a:p>
        </p:txBody>
      </p:sp>
    </p:spTree>
    <p:extLst>
      <p:ext uri="{BB962C8B-B14F-4D97-AF65-F5344CB8AC3E}">
        <p14:creationId xmlns:p14="http://schemas.microsoft.com/office/powerpoint/2010/main" val="839651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7D0CA8-2FF4-4213-9E40-92B3C392D392}"/>
              </a:ext>
            </a:extLst>
          </p:cNvPr>
          <p:cNvSpPr>
            <a:spLocks noGrp="1"/>
          </p:cNvSpPr>
          <p:nvPr>
            <p:ph type="title"/>
          </p:nvPr>
        </p:nvSpPr>
        <p:spPr/>
        <p:txBody>
          <a:bodyPr/>
          <a:lstStyle/>
          <a:p>
            <a:r>
              <a:rPr lang="sv-SE" dirty="0"/>
              <a:t>Lufttryck</a:t>
            </a:r>
          </a:p>
        </p:txBody>
      </p:sp>
      <p:pic>
        <p:nvPicPr>
          <p:cNvPr id="5" name="Bildobjekt 4">
            <a:extLst>
              <a:ext uri="{FF2B5EF4-FFF2-40B4-BE49-F238E27FC236}">
                <a16:creationId xmlns:a16="http://schemas.microsoft.com/office/drawing/2014/main" id="{F0052032-16B4-4A9A-AC34-6C8DA1088F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4496" y="838198"/>
            <a:ext cx="4946512" cy="4986403"/>
          </a:xfrm>
          <a:prstGeom prst="rect">
            <a:avLst/>
          </a:prstGeom>
        </p:spPr>
      </p:pic>
      <p:sp>
        <p:nvSpPr>
          <p:cNvPr id="3" name="textruta 2">
            <a:extLst>
              <a:ext uri="{FF2B5EF4-FFF2-40B4-BE49-F238E27FC236}">
                <a16:creationId xmlns:a16="http://schemas.microsoft.com/office/drawing/2014/main" id="{AFBD2259-9FB6-4F71-A1A4-35C20905F9AD}"/>
              </a:ext>
            </a:extLst>
          </p:cNvPr>
          <p:cNvSpPr txBox="1"/>
          <p:nvPr/>
        </p:nvSpPr>
        <p:spPr>
          <a:xfrm>
            <a:off x="651353" y="2242159"/>
            <a:ext cx="5444647" cy="1200329"/>
          </a:xfrm>
          <a:prstGeom prst="rect">
            <a:avLst/>
          </a:prstGeom>
          <a:noFill/>
        </p:spPr>
        <p:txBody>
          <a:bodyPr wrap="square" rtlCol="0">
            <a:spAutoFit/>
          </a:bodyPr>
          <a:lstStyle/>
          <a:p>
            <a:r>
              <a:rPr lang="sv-SE" dirty="0"/>
              <a:t>Fot / meter per hPa (1hPa – 27 fot/ca 8 meter)</a:t>
            </a:r>
            <a:br>
              <a:rPr lang="sv-SE" dirty="0"/>
            </a:br>
            <a:endParaRPr lang="sv-SE" dirty="0"/>
          </a:p>
          <a:p>
            <a:r>
              <a:rPr lang="sv-SE" dirty="0"/>
              <a:t>Denna tumregel på 27 fot gäller nära marken och havsytan. </a:t>
            </a:r>
          </a:p>
        </p:txBody>
      </p:sp>
    </p:spTree>
    <p:extLst>
      <p:ext uri="{BB962C8B-B14F-4D97-AF65-F5344CB8AC3E}">
        <p14:creationId xmlns:p14="http://schemas.microsoft.com/office/powerpoint/2010/main" val="3549863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969E1AB1-A100-4DF9-8E18-77C5929279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741" y="211702"/>
            <a:ext cx="7958334" cy="5684524"/>
          </a:xfrm>
          <a:prstGeom prst="rect">
            <a:avLst/>
          </a:prstGeom>
        </p:spPr>
      </p:pic>
      <p:sp>
        <p:nvSpPr>
          <p:cNvPr id="6" name="textruta 5">
            <a:extLst>
              <a:ext uri="{FF2B5EF4-FFF2-40B4-BE49-F238E27FC236}">
                <a16:creationId xmlns:a16="http://schemas.microsoft.com/office/drawing/2014/main" id="{DB725D6D-8D5A-41EA-B07E-8377BF72D2DC}"/>
              </a:ext>
            </a:extLst>
          </p:cNvPr>
          <p:cNvSpPr txBox="1"/>
          <p:nvPr/>
        </p:nvSpPr>
        <p:spPr>
          <a:xfrm>
            <a:off x="367366" y="5887296"/>
            <a:ext cx="7741084" cy="923330"/>
          </a:xfrm>
          <a:prstGeom prst="rect">
            <a:avLst/>
          </a:prstGeom>
          <a:noFill/>
        </p:spPr>
        <p:txBody>
          <a:bodyPr wrap="square" rtlCol="0">
            <a:spAutoFit/>
          </a:bodyPr>
          <a:lstStyle/>
          <a:p>
            <a:pPr lvl="1" algn="ctr"/>
            <a:r>
              <a:rPr lang="sv-SE" dirty="0"/>
              <a:t>Standardatmosfären: 1013,25 hPa vid havsnivå (15 °C)</a:t>
            </a:r>
          </a:p>
          <a:p>
            <a:pPr lvl="1" algn="ctr"/>
            <a:r>
              <a:rPr lang="sv-SE" dirty="0"/>
              <a:t>MSL – </a:t>
            </a:r>
            <a:r>
              <a:rPr lang="sv-SE" dirty="0" err="1"/>
              <a:t>Mean</a:t>
            </a:r>
            <a:r>
              <a:rPr lang="sv-SE" dirty="0"/>
              <a:t> Sea </a:t>
            </a:r>
            <a:r>
              <a:rPr lang="sv-SE" dirty="0" err="1"/>
              <a:t>Level</a:t>
            </a:r>
            <a:r>
              <a:rPr lang="sv-SE" dirty="0"/>
              <a:t> – Medelhavsnivån</a:t>
            </a:r>
          </a:p>
          <a:p>
            <a:pPr algn="ctr"/>
            <a:r>
              <a:rPr lang="sv-SE" dirty="0"/>
              <a:t>AGL – </a:t>
            </a:r>
            <a:r>
              <a:rPr lang="sv-SE" dirty="0" err="1"/>
              <a:t>Above</a:t>
            </a:r>
            <a:r>
              <a:rPr lang="sv-SE" dirty="0"/>
              <a:t> </a:t>
            </a:r>
            <a:r>
              <a:rPr lang="sv-SE" dirty="0" err="1"/>
              <a:t>Ground</a:t>
            </a:r>
            <a:r>
              <a:rPr lang="sv-SE" dirty="0"/>
              <a:t> </a:t>
            </a:r>
            <a:r>
              <a:rPr lang="sv-SE" dirty="0" err="1"/>
              <a:t>Level</a:t>
            </a:r>
            <a:endParaRPr lang="sv-SE" dirty="0"/>
          </a:p>
        </p:txBody>
      </p:sp>
      <p:sp>
        <p:nvSpPr>
          <p:cNvPr id="2" name="textruta 1">
            <a:extLst>
              <a:ext uri="{FF2B5EF4-FFF2-40B4-BE49-F238E27FC236}">
                <a16:creationId xmlns:a16="http://schemas.microsoft.com/office/drawing/2014/main" id="{65192EAE-2EFE-4486-A985-561FCF02FF95}"/>
              </a:ext>
            </a:extLst>
          </p:cNvPr>
          <p:cNvSpPr txBox="1"/>
          <p:nvPr/>
        </p:nvSpPr>
        <p:spPr>
          <a:xfrm>
            <a:off x="8480121" y="325677"/>
            <a:ext cx="3453138" cy="4247317"/>
          </a:xfrm>
          <a:prstGeom prst="rect">
            <a:avLst/>
          </a:prstGeom>
          <a:noFill/>
        </p:spPr>
        <p:txBody>
          <a:bodyPr wrap="square" rtlCol="0">
            <a:spAutoFit/>
          </a:bodyPr>
          <a:lstStyle/>
          <a:p>
            <a:r>
              <a:rPr lang="sv-SE" b="1" dirty="0"/>
              <a:t>QNH</a:t>
            </a:r>
          </a:p>
          <a:p>
            <a:r>
              <a:rPr lang="sv-SE" dirty="0"/>
              <a:t>Det aktuella lufttrycket vid medelhavsnivå (MSL).</a:t>
            </a:r>
          </a:p>
          <a:p>
            <a:endParaRPr lang="sv-SE" dirty="0"/>
          </a:p>
          <a:p>
            <a:r>
              <a:rPr lang="sv-SE" dirty="0"/>
              <a:t>Står du på startbanan visar höjdmätaren flygplatsens höjd över medelhavsnivån (AMSL).</a:t>
            </a:r>
          </a:p>
          <a:p>
            <a:endParaRPr lang="sv-SE" dirty="0"/>
          </a:p>
          <a:p>
            <a:r>
              <a:rPr lang="sv-SE" b="1" dirty="0"/>
              <a:t>QFE</a:t>
            </a:r>
          </a:p>
          <a:p>
            <a:r>
              <a:rPr lang="sv-SE" dirty="0"/>
              <a:t>Det aktuella lufttrycket vid flygplatsens referensnivå.</a:t>
            </a:r>
          </a:p>
          <a:p>
            <a:endParaRPr lang="sv-SE" dirty="0"/>
          </a:p>
          <a:p>
            <a:r>
              <a:rPr lang="sv-SE" dirty="0"/>
              <a:t>Står du på flygplatsens referensnivå visar höjdmätaren 0 fot.</a:t>
            </a:r>
          </a:p>
        </p:txBody>
      </p:sp>
    </p:spTree>
    <p:extLst>
      <p:ext uri="{BB962C8B-B14F-4D97-AF65-F5344CB8AC3E}">
        <p14:creationId xmlns:p14="http://schemas.microsoft.com/office/powerpoint/2010/main" val="2142148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C59F7A-CE1C-43D0-AE26-691D62C0D9DB}"/>
              </a:ext>
            </a:extLst>
          </p:cNvPr>
          <p:cNvSpPr>
            <a:spLocks noGrp="1"/>
          </p:cNvSpPr>
          <p:nvPr>
            <p:ph type="title"/>
          </p:nvPr>
        </p:nvSpPr>
        <p:spPr>
          <a:xfrm>
            <a:off x="1283097" y="365125"/>
            <a:ext cx="10070702" cy="1325563"/>
          </a:xfrm>
        </p:spPr>
        <p:txBody>
          <a:bodyPr/>
          <a:lstStyle/>
          <a:p>
            <a:r>
              <a:rPr lang="sv-SE" dirty="0"/>
              <a:t>Vind</a:t>
            </a:r>
          </a:p>
        </p:txBody>
      </p:sp>
      <p:pic>
        <p:nvPicPr>
          <p:cNvPr id="5" name="Bildobjekt 4">
            <a:extLst>
              <a:ext uri="{FF2B5EF4-FFF2-40B4-BE49-F238E27FC236}">
                <a16:creationId xmlns:a16="http://schemas.microsoft.com/office/drawing/2014/main" id="{D6128507-B4FD-45A2-89CC-ED35102656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7085" y="1529442"/>
            <a:ext cx="5250144" cy="3429000"/>
          </a:xfrm>
          <a:prstGeom prst="rect">
            <a:avLst/>
          </a:prstGeom>
        </p:spPr>
      </p:pic>
      <p:pic>
        <p:nvPicPr>
          <p:cNvPr id="9" name="Bildobjekt 8">
            <a:extLst>
              <a:ext uri="{FF2B5EF4-FFF2-40B4-BE49-F238E27FC236}">
                <a16:creationId xmlns:a16="http://schemas.microsoft.com/office/drawing/2014/main" id="{D19FB8D2-B593-4734-9136-5843B9B7FB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3097" y="2514599"/>
            <a:ext cx="3653126" cy="3222171"/>
          </a:xfrm>
          <a:prstGeom prst="rect">
            <a:avLst/>
          </a:prstGeom>
        </p:spPr>
      </p:pic>
    </p:spTree>
    <p:extLst>
      <p:ext uri="{BB962C8B-B14F-4D97-AF65-F5344CB8AC3E}">
        <p14:creationId xmlns:p14="http://schemas.microsoft.com/office/powerpoint/2010/main" val="3847405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BEEED05-07C3-4495-8B1E-6686D695038B}"/>
              </a:ext>
            </a:extLst>
          </p:cNvPr>
          <p:cNvSpPr>
            <a:spLocks noGrp="1"/>
          </p:cNvSpPr>
          <p:nvPr>
            <p:ph type="title"/>
          </p:nvPr>
        </p:nvSpPr>
        <p:spPr/>
        <p:txBody>
          <a:bodyPr/>
          <a:lstStyle/>
          <a:p>
            <a:r>
              <a:rPr lang="sv-SE" dirty="0"/>
              <a:t>Vad är vind ?</a:t>
            </a:r>
          </a:p>
        </p:txBody>
      </p:sp>
      <p:sp>
        <p:nvSpPr>
          <p:cNvPr id="3" name="Platshållare för innehåll 2">
            <a:extLst>
              <a:ext uri="{FF2B5EF4-FFF2-40B4-BE49-F238E27FC236}">
                <a16:creationId xmlns:a16="http://schemas.microsoft.com/office/drawing/2014/main" id="{288213DD-181B-40F1-8806-7AE919F1DE01}"/>
              </a:ext>
            </a:extLst>
          </p:cNvPr>
          <p:cNvSpPr>
            <a:spLocks noGrp="1"/>
          </p:cNvSpPr>
          <p:nvPr>
            <p:ph idx="1"/>
          </p:nvPr>
        </p:nvSpPr>
        <p:spPr/>
        <p:txBody>
          <a:bodyPr>
            <a:normAutofit lnSpcReduction="10000"/>
          </a:bodyPr>
          <a:lstStyle/>
          <a:p>
            <a:r>
              <a:rPr lang="sv-SE" b="1" dirty="0"/>
              <a:t>Orsaken</a:t>
            </a:r>
            <a:r>
              <a:rPr lang="sv-SE" dirty="0"/>
              <a:t>: Solen värmer jorden ojämnt, vilket skapar områden med högt lufttryck (där luften sjunker) och lågt lufttryck (där luften stiger). </a:t>
            </a:r>
          </a:p>
          <a:p>
            <a:endParaRPr lang="sv-SE" dirty="0"/>
          </a:p>
          <a:p>
            <a:r>
              <a:rPr lang="sv-SE" b="1" dirty="0"/>
              <a:t>Rörelsen</a:t>
            </a:r>
            <a:r>
              <a:rPr lang="sv-SE" dirty="0"/>
              <a:t>: Naturen hatar skillnader och vill alltid skapa balans. Därför rusar luften från högtryck till lågtryck. Det är denna strömning vi upplever som vind.</a:t>
            </a:r>
          </a:p>
          <a:p>
            <a:endParaRPr lang="sv-SE" dirty="0"/>
          </a:p>
          <a:p>
            <a:r>
              <a:rPr lang="sv-SE" b="1" dirty="0"/>
              <a:t>Riktningen</a:t>
            </a:r>
            <a:r>
              <a:rPr lang="sv-SE" dirty="0"/>
              <a:t>: Vindar döps alltid efter det håll de blåser ifrån. En sjöbris kommer från havet och en nordlig vind kommer från norr. I tex METAR står det vind 270 grader, alltså från väst.</a:t>
            </a:r>
          </a:p>
        </p:txBody>
      </p:sp>
    </p:spTree>
    <p:extLst>
      <p:ext uri="{BB962C8B-B14F-4D97-AF65-F5344CB8AC3E}">
        <p14:creationId xmlns:p14="http://schemas.microsoft.com/office/powerpoint/2010/main" val="623744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8A231E-4CBF-47C5-B341-011AF838B5E1}"/>
              </a:ext>
            </a:extLst>
          </p:cNvPr>
          <p:cNvSpPr>
            <a:spLocks noGrp="1"/>
          </p:cNvSpPr>
          <p:nvPr>
            <p:ph type="title"/>
          </p:nvPr>
        </p:nvSpPr>
        <p:spPr/>
        <p:txBody>
          <a:bodyPr/>
          <a:lstStyle/>
          <a:p>
            <a:r>
              <a:rPr lang="sv-SE" dirty="0"/>
              <a:t>Corioliseffekten</a:t>
            </a:r>
          </a:p>
        </p:txBody>
      </p:sp>
      <p:sp>
        <p:nvSpPr>
          <p:cNvPr id="3" name="Platshållare för innehåll 2">
            <a:extLst>
              <a:ext uri="{FF2B5EF4-FFF2-40B4-BE49-F238E27FC236}">
                <a16:creationId xmlns:a16="http://schemas.microsoft.com/office/drawing/2014/main" id="{2D206DCE-2051-4634-9153-F111A1073286}"/>
              </a:ext>
            </a:extLst>
          </p:cNvPr>
          <p:cNvSpPr>
            <a:spLocks noGrp="1"/>
          </p:cNvSpPr>
          <p:nvPr>
            <p:ph idx="1"/>
          </p:nvPr>
        </p:nvSpPr>
        <p:spPr/>
        <p:txBody>
          <a:bodyPr/>
          <a:lstStyle/>
          <a:p>
            <a:r>
              <a:rPr lang="sv-SE" dirty="0"/>
              <a:t>Vad är corioliseffekten?</a:t>
            </a:r>
          </a:p>
          <a:p>
            <a:endParaRPr lang="sv-SE" dirty="0"/>
          </a:p>
          <a:p>
            <a:r>
              <a:rPr lang="sv-SE" dirty="0"/>
              <a:t>Hur jordens rotation styr vårt väder</a:t>
            </a:r>
          </a:p>
          <a:p>
            <a:endParaRPr lang="sv-SE" dirty="0"/>
          </a:p>
          <a:p>
            <a:r>
              <a:rPr lang="sv-SE" dirty="0"/>
              <a:t>Höger i norr, vänster i söder</a:t>
            </a:r>
          </a:p>
          <a:p>
            <a:endParaRPr lang="sv-SE" dirty="0"/>
          </a:p>
          <a:p>
            <a:r>
              <a:rPr lang="sv-SE" dirty="0"/>
              <a:t>Sanningen om virveln i ditt handfat</a:t>
            </a:r>
          </a:p>
          <a:p>
            <a:endParaRPr lang="sv-SE" dirty="0"/>
          </a:p>
        </p:txBody>
      </p:sp>
    </p:spTree>
    <p:extLst>
      <p:ext uri="{BB962C8B-B14F-4D97-AF65-F5344CB8AC3E}">
        <p14:creationId xmlns:p14="http://schemas.microsoft.com/office/powerpoint/2010/main" val="4087249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27502846-20BD-4427-A9C1-DD9AA14ADA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cxnSp>
        <p:nvCxnSpPr>
          <p:cNvPr id="11" name="Rak koppling 10">
            <a:extLst>
              <a:ext uri="{FF2B5EF4-FFF2-40B4-BE49-F238E27FC236}">
                <a16:creationId xmlns:a16="http://schemas.microsoft.com/office/drawing/2014/main" id="{127B8431-AC1D-495C-BAC4-558A40343F59}"/>
              </a:ext>
            </a:extLst>
          </p:cNvPr>
          <p:cNvCxnSpPr>
            <a:cxnSpLocks/>
          </p:cNvCxnSpPr>
          <p:nvPr/>
        </p:nvCxnSpPr>
        <p:spPr>
          <a:xfrm>
            <a:off x="6096000" y="526093"/>
            <a:ext cx="0" cy="4872625"/>
          </a:xfrm>
          <a:prstGeom prst="line">
            <a:avLst/>
          </a:prstGeom>
        </p:spPr>
        <p:style>
          <a:lnRef idx="1">
            <a:schemeClr val="dk1"/>
          </a:lnRef>
          <a:fillRef idx="0">
            <a:schemeClr val="dk1"/>
          </a:fillRef>
          <a:effectRef idx="0">
            <a:schemeClr val="dk1"/>
          </a:effectRef>
          <a:fontRef idx="minor">
            <a:schemeClr val="tx1"/>
          </a:fontRef>
        </p:style>
      </p:cxnSp>
      <p:cxnSp>
        <p:nvCxnSpPr>
          <p:cNvPr id="13" name="Rak pilkoppling 12">
            <a:extLst>
              <a:ext uri="{FF2B5EF4-FFF2-40B4-BE49-F238E27FC236}">
                <a16:creationId xmlns:a16="http://schemas.microsoft.com/office/drawing/2014/main" id="{1CDF9584-971F-4BDD-BD90-E3197ADC5B31}"/>
              </a:ext>
            </a:extLst>
          </p:cNvPr>
          <p:cNvCxnSpPr>
            <a:cxnSpLocks/>
          </p:cNvCxnSpPr>
          <p:nvPr/>
        </p:nvCxnSpPr>
        <p:spPr>
          <a:xfrm>
            <a:off x="6096000" y="3275556"/>
            <a:ext cx="202086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Rak pilkoppling 15">
            <a:extLst>
              <a:ext uri="{FF2B5EF4-FFF2-40B4-BE49-F238E27FC236}">
                <a16:creationId xmlns:a16="http://schemas.microsoft.com/office/drawing/2014/main" id="{5B304DC7-B1D6-458B-A6F6-254906BF0482}"/>
              </a:ext>
            </a:extLst>
          </p:cNvPr>
          <p:cNvCxnSpPr>
            <a:cxnSpLocks/>
          </p:cNvCxnSpPr>
          <p:nvPr/>
        </p:nvCxnSpPr>
        <p:spPr>
          <a:xfrm>
            <a:off x="6096000" y="2128381"/>
            <a:ext cx="179539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Rak pilkoppling 17">
            <a:extLst>
              <a:ext uri="{FF2B5EF4-FFF2-40B4-BE49-F238E27FC236}">
                <a16:creationId xmlns:a16="http://schemas.microsoft.com/office/drawing/2014/main" id="{2789B40B-C949-4D88-A322-9C88D7206424}"/>
              </a:ext>
            </a:extLst>
          </p:cNvPr>
          <p:cNvCxnSpPr>
            <a:cxnSpLocks/>
          </p:cNvCxnSpPr>
          <p:nvPr/>
        </p:nvCxnSpPr>
        <p:spPr>
          <a:xfrm>
            <a:off x="6096000" y="1303750"/>
            <a:ext cx="111899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02426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2E387316-35F7-42BF-B3B9-2C74449586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6841" y="204983"/>
            <a:ext cx="7918317" cy="6448034"/>
          </a:xfrm>
          <a:prstGeom prst="rect">
            <a:avLst/>
          </a:prstGeom>
        </p:spPr>
      </p:pic>
    </p:spTree>
    <p:extLst>
      <p:ext uri="{BB962C8B-B14F-4D97-AF65-F5344CB8AC3E}">
        <p14:creationId xmlns:p14="http://schemas.microsoft.com/office/powerpoint/2010/main" val="3958496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8A720D20-33A6-4246-B9CB-DF229E684B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5576" y="1114306"/>
            <a:ext cx="4800847" cy="4629388"/>
          </a:xfrm>
          <a:prstGeom prst="rect">
            <a:avLst/>
          </a:prstGeom>
        </p:spPr>
      </p:pic>
    </p:spTree>
    <p:extLst>
      <p:ext uri="{BB962C8B-B14F-4D97-AF65-F5344CB8AC3E}">
        <p14:creationId xmlns:p14="http://schemas.microsoft.com/office/powerpoint/2010/main" val="527767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2AA2EE53-4EF9-4DDC-AAF9-74109F4A9C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1750" y="28575"/>
            <a:ext cx="7048500" cy="6800850"/>
          </a:xfrm>
          <a:prstGeom prst="rect">
            <a:avLst/>
          </a:prstGeom>
        </p:spPr>
      </p:pic>
    </p:spTree>
    <p:extLst>
      <p:ext uri="{BB962C8B-B14F-4D97-AF65-F5344CB8AC3E}">
        <p14:creationId xmlns:p14="http://schemas.microsoft.com/office/powerpoint/2010/main" val="3492725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C48D1494-7CE8-4CCC-B204-F4A24F1B0D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12192000" cy="6096000"/>
          </a:xfrm>
          <a:prstGeom prst="rect">
            <a:avLst/>
          </a:prstGeom>
        </p:spPr>
      </p:pic>
      <p:sp>
        <p:nvSpPr>
          <p:cNvPr id="6" name="textruta 5">
            <a:extLst>
              <a:ext uri="{FF2B5EF4-FFF2-40B4-BE49-F238E27FC236}">
                <a16:creationId xmlns:a16="http://schemas.microsoft.com/office/drawing/2014/main" id="{441A7B77-0D08-4EE3-9E58-7FB734AD916C}"/>
              </a:ext>
            </a:extLst>
          </p:cNvPr>
          <p:cNvSpPr txBox="1"/>
          <p:nvPr/>
        </p:nvSpPr>
        <p:spPr>
          <a:xfrm>
            <a:off x="516610" y="589025"/>
            <a:ext cx="11158779" cy="6186309"/>
          </a:xfrm>
          <a:prstGeom prst="rect">
            <a:avLst/>
          </a:prstGeom>
          <a:noFill/>
        </p:spPr>
        <p:txBody>
          <a:bodyPr wrap="square" rtlCol="0">
            <a:spAutoFit/>
          </a:bodyPr>
          <a:lstStyle/>
          <a:p>
            <a:pPr lvl="0">
              <a:defRPr/>
            </a:pPr>
            <a:r>
              <a:rPr lang="sv-SE" b="1" dirty="0"/>
              <a:t>Sanningen om virveln i ditt handfat</a:t>
            </a:r>
            <a:br>
              <a:rPr lang="sv-SE" dirty="0"/>
            </a:br>
            <a:r>
              <a:rPr lang="sv-SE" dirty="0"/>
              <a:t>Effekten är alldeles för svag på så små ytor. Det är istället handfatets form, kranens placering och hur du drar ur proppen som helt avgör rotationsriktningen.</a:t>
            </a:r>
          </a:p>
          <a:p>
            <a:endParaRPr lang="sv-SE" dirty="0"/>
          </a:p>
          <a:p>
            <a:endParaRPr lang="sv-SE" dirty="0"/>
          </a:p>
          <a:p>
            <a:endParaRPr lang="sv-SE" dirty="0"/>
          </a:p>
          <a:p>
            <a:endParaRPr lang="sv-SE" dirty="0"/>
          </a:p>
          <a:p>
            <a:endParaRPr lang="sv-SE" dirty="0"/>
          </a:p>
          <a:p>
            <a:endParaRPr lang="sv-SE" dirty="0"/>
          </a:p>
          <a:p>
            <a:endParaRPr lang="sv-SE" dirty="0"/>
          </a:p>
          <a:p>
            <a:endParaRPr lang="sv-SE" dirty="0"/>
          </a:p>
          <a:p>
            <a:endParaRPr lang="sv-SE" dirty="0"/>
          </a:p>
          <a:p>
            <a:endParaRPr lang="sv-SE" dirty="0"/>
          </a:p>
          <a:p>
            <a:r>
              <a:rPr lang="sv-SE" b="1" dirty="0"/>
              <a:t>Teorin stämmer i jätteformat:</a:t>
            </a:r>
            <a:r>
              <a:rPr lang="sv-SE" dirty="0"/>
              <a:t> För att corioliseffekten ska</a:t>
            </a:r>
          </a:p>
          <a:p>
            <a:r>
              <a:rPr lang="sv-SE" dirty="0"/>
              <a:t>synas i ett handfat krävs en enorm tank på flera meter i diameter.</a:t>
            </a:r>
          </a:p>
          <a:p>
            <a:endParaRPr lang="sv-SE" dirty="0"/>
          </a:p>
          <a:p>
            <a:r>
              <a:rPr lang="sv-SE" b="1" dirty="0"/>
              <a:t>Kräver extremt lång tid:</a:t>
            </a:r>
            <a:r>
              <a:rPr lang="sv-SE" dirty="0"/>
              <a:t> Vattnet måste stå helt orört i 24–48 timmar för att alla osynliga virvlar och strömningar från kranen ska hinna dö ut helt.</a:t>
            </a:r>
          </a:p>
          <a:p>
            <a:endParaRPr lang="sv-SE" dirty="0"/>
          </a:p>
          <a:p>
            <a:r>
              <a:rPr lang="sv-SE" b="1" dirty="0"/>
              <a:t>Laboratorieresultatet:</a:t>
            </a:r>
            <a:r>
              <a:rPr lang="sv-SE" dirty="0"/>
              <a:t> När forskare testade detta under perfekta förhållanden började vattnet rotera motsols när proppen drogs ur – exakt som ett riktigt lågtryck på norra halvklotet.</a:t>
            </a:r>
          </a:p>
          <a:p>
            <a:endParaRPr lang="sv-SE" dirty="0"/>
          </a:p>
        </p:txBody>
      </p:sp>
    </p:spTree>
    <p:extLst>
      <p:ext uri="{BB962C8B-B14F-4D97-AF65-F5344CB8AC3E}">
        <p14:creationId xmlns:p14="http://schemas.microsoft.com/office/powerpoint/2010/main" val="24525547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a:extLst>
              <a:ext uri="{FF2B5EF4-FFF2-40B4-BE49-F238E27FC236}">
                <a16:creationId xmlns:a16="http://schemas.microsoft.com/office/drawing/2014/main" id="{D86BDCE2-3565-41FE-8797-681633EE9B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9464" y="1242347"/>
            <a:ext cx="9153072" cy="5615653"/>
          </a:xfrm>
          <a:prstGeom prst="rect">
            <a:avLst/>
          </a:prstGeom>
        </p:spPr>
      </p:pic>
      <p:sp>
        <p:nvSpPr>
          <p:cNvPr id="13" name="textruta 12">
            <a:extLst>
              <a:ext uri="{FF2B5EF4-FFF2-40B4-BE49-F238E27FC236}">
                <a16:creationId xmlns:a16="http://schemas.microsoft.com/office/drawing/2014/main" id="{36DC1724-7541-49F1-A86B-931A106667E7}"/>
              </a:ext>
            </a:extLst>
          </p:cNvPr>
          <p:cNvSpPr txBox="1"/>
          <p:nvPr/>
        </p:nvSpPr>
        <p:spPr>
          <a:xfrm>
            <a:off x="1414130" y="361507"/>
            <a:ext cx="9292856" cy="769441"/>
          </a:xfrm>
          <a:prstGeom prst="rect">
            <a:avLst/>
          </a:prstGeom>
          <a:noFill/>
        </p:spPr>
        <p:txBody>
          <a:bodyPr wrap="square" rtlCol="0">
            <a:spAutoFit/>
          </a:bodyPr>
          <a:lstStyle/>
          <a:p>
            <a:pPr algn="ctr"/>
            <a:r>
              <a:rPr lang="sv-SE" sz="4400" dirty="0"/>
              <a:t>Corioliseffektens påverkan</a:t>
            </a:r>
          </a:p>
        </p:txBody>
      </p:sp>
    </p:spTree>
    <p:extLst>
      <p:ext uri="{BB962C8B-B14F-4D97-AF65-F5344CB8AC3E}">
        <p14:creationId xmlns:p14="http://schemas.microsoft.com/office/powerpoint/2010/main" val="586173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33A0114-E20F-49A9-B003-5EFDE6AF2563}"/>
              </a:ext>
            </a:extLst>
          </p:cNvPr>
          <p:cNvSpPr>
            <a:spLocks noGrp="1"/>
          </p:cNvSpPr>
          <p:nvPr>
            <p:ph idx="1"/>
          </p:nvPr>
        </p:nvSpPr>
        <p:spPr>
          <a:xfrm>
            <a:off x="838200" y="411495"/>
            <a:ext cx="10515600" cy="1965945"/>
          </a:xfrm>
        </p:spPr>
        <p:txBody>
          <a:bodyPr>
            <a:normAutofit/>
          </a:bodyPr>
          <a:lstStyle/>
          <a:p>
            <a:pPr marL="0" indent="0">
              <a:buNone/>
            </a:pPr>
            <a:r>
              <a:rPr lang="sv-SE" dirty="0"/>
              <a:t>Gradientvind</a:t>
            </a:r>
          </a:p>
          <a:p>
            <a:pPr marL="0" indent="0">
              <a:buNone/>
            </a:pPr>
            <a:endParaRPr lang="sv-SE" dirty="0"/>
          </a:p>
          <a:p>
            <a:pPr marL="0" indent="0">
              <a:buNone/>
            </a:pPr>
            <a:r>
              <a:rPr lang="sv-SE" dirty="0"/>
              <a:t>Gradientvinden uppstår när luften tvingas röra sig längs med krökta isobarer och då adderas en tredje kraft i ekvationen: centrifugalkraften.</a:t>
            </a:r>
            <a:endParaRPr lang="sv-SE" b="1" dirty="0"/>
          </a:p>
          <a:p>
            <a:pPr marL="0" indent="0">
              <a:buNone/>
            </a:pPr>
            <a:endParaRPr lang="sv-SE" dirty="0"/>
          </a:p>
          <a:p>
            <a:pPr marL="0" indent="0">
              <a:buNone/>
            </a:pPr>
            <a:endParaRPr lang="sv-SE" dirty="0"/>
          </a:p>
          <a:p>
            <a:pPr marL="0" indent="0">
              <a:buNone/>
            </a:pPr>
            <a:endParaRPr lang="sv-SE" dirty="0"/>
          </a:p>
        </p:txBody>
      </p:sp>
      <p:pic>
        <p:nvPicPr>
          <p:cNvPr id="5" name="Bildobjekt 4">
            <a:extLst>
              <a:ext uri="{FF2B5EF4-FFF2-40B4-BE49-F238E27FC236}">
                <a16:creationId xmlns:a16="http://schemas.microsoft.com/office/drawing/2014/main" id="{FF7CB948-42F4-47D0-825A-0D5C19C79B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5160" y="2418205"/>
            <a:ext cx="8681680" cy="4028300"/>
          </a:xfrm>
          <a:prstGeom prst="rect">
            <a:avLst/>
          </a:prstGeom>
        </p:spPr>
      </p:pic>
    </p:spTree>
    <p:extLst>
      <p:ext uri="{BB962C8B-B14F-4D97-AF65-F5344CB8AC3E}">
        <p14:creationId xmlns:p14="http://schemas.microsoft.com/office/powerpoint/2010/main" val="1219563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95E4A8CF-3EDA-44AB-9B8B-74EC39FA25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8609" y="157155"/>
            <a:ext cx="9034156" cy="6359391"/>
          </a:xfrm>
          <a:prstGeom prst="rect">
            <a:avLst/>
          </a:prstGeom>
        </p:spPr>
      </p:pic>
    </p:spTree>
    <p:extLst>
      <p:ext uri="{BB962C8B-B14F-4D97-AF65-F5344CB8AC3E}">
        <p14:creationId xmlns:p14="http://schemas.microsoft.com/office/powerpoint/2010/main" val="2103947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4C3343-00A3-4FBC-9474-E51D4AB1AC5D}"/>
              </a:ext>
            </a:extLst>
          </p:cNvPr>
          <p:cNvSpPr>
            <a:spLocks noGrp="1"/>
          </p:cNvSpPr>
          <p:nvPr>
            <p:ph type="title"/>
          </p:nvPr>
        </p:nvSpPr>
        <p:spPr>
          <a:xfrm>
            <a:off x="500744" y="365125"/>
            <a:ext cx="4873334" cy="1006475"/>
          </a:xfrm>
        </p:spPr>
        <p:txBody>
          <a:bodyPr/>
          <a:lstStyle/>
          <a:p>
            <a:pPr algn="ctr"/>
            <a:r>
              <a:rPr lang="sv-SE" dirty="0"/>
              <a:t>Sjöbris</a:t>
            </a:r>
          </a:p>
        </p:txBody>
      </p:sp>
      <p:pic>
        <p:nvPicPr>
          <p:cNvPr id="7" name="Bildobjekt 6">
            <a:extLst>
              <a:ext uri="{FF2B5EF4-FFF2-40B4-BE49-F238E27FC236}">
                <a16:creationId xmlns:a16="http://schemas.microsoft.com/office/drawing/2014/main" id="{75286CAD-10F1-4C68-9F99-FEDD20835A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4077" y="0"/>
            <a:ext cx="6647216" cy="6858000"/>
          </a:xfrm>
          <a:prstGeom prst="rect">
            <a:avLst/>
          </a:prstGeom>
        </p:spPr>
      </p:pic>
      <p:sp>
        <p:nvSpPr>
          <p:cNvPr id="8" name="textruta 7">
            <a:extLst>
              <a:ext uri="{FF2B5EF4-FFF2-40B4-BE49-F238E27FC236}">
                <a16:creationId xmlns:a16="http://schemas.microsoft.com/office/drawing/2014/main" id="{37BAA3A6-1E7A-4DF0-9EFF-DAB532C07DA5}"/>
              </a:ext>
            </a:extLst>
          </p:cNvPr>
          <p:cNvSpPr txBox="1"/>
          <p:nvPr/>
        </p:nvSpPr>
        <p:spPr>
          <a:xfrm>
            <a:off x="500743" y="1371600"/>
            <a:ext cx="5078422" cy="5262979"/>
          </a:xfrm>
          <a:prstGeom prst="rect">
            <a:avLst/>
          </a:prstGeom>
          <a:noFill/>
        </p:spPr>
        <p:txBody>
          <a:bodyPr wrap="square" rtlCol="0">
            <a:spAutoFit/>
          </a:bodyPr>
          <a:lstStyle/>
          <a:p>
            <a:r>
              <a:rPr lang="sv-SE" sz="2400" b="1" dirty="0"/>
              <a:t>Förmiddag: </a:t>
            </a:r>
            <a:r>
              <a:rPr lang="sv-SE" sz="2400" dirty="0"/>
              <a:t>Solen börjar värma marken, sjöbrisen startar precis vid strandlinjen.</a:t>
            </a:r>
          </a:p>
          <a:p>
            <a:endParaRPr lang="sv-SE" sz="2400" dirty="0"/>
          </a:p>
          <a:p>
            <a:r>
              <a:rPr lang="sv-SE" sz="2400" b="1" dirty="0"/>
              <a:t>Eftermiddag: </a:t>
            </a:r>
            <a:r>
              <a:rPr lang="sv-SE" sz="2400" dirty="0"/>
              <a:t>Landytan är som varmast. Sjöbrisen är stark, sträcker sig upp till 50km in över land och kan bilda cumulusmoln.</a:t>
            </a:r>
          </a:p>
          <a:p>
            <a:endParaRPr lang="sv-SE" sz="2400" dirty="0"/>
          </a:p>
          <a:p>
            <a:r>
              <a:rPr lang="sv-SE" sz="2400" b="1" dirty="0"/>
              <a:t>Kväll: </a:t>
            </a:r>
            <a:r>
              <a:rPr lang="sv-SE" sz="2400" dirty="0"/>
              <a:t>Solen går ner, temperaturerna jämnas ut, vinden avtar.</a:t>
            </a:r>
          </a:p>
          <a:p>
            <a:endParaRPr lang="sv-SE" sz="2400" dirty="0"/>
          </a:p>
          <a:p>
            <a:pPr lvl="0">
              <a:defRPr/>
            </a:pPr>
            <a:r>
              <a:rPr lang="sv-SE" sz="2400" b="1" dirty="0"/>
              <a:t>Natt</a:t>
            </a:r>
            <a:r>
              <a:rPr lang="sv-SE" sz="2400" dirty="0"/>
              <a:t> (Landbris): Landytan blir kall, landbris blåser ut mot havet.</a:t>
            </a:r>
          </a:p>
        </p:txBody>
      </p:sp>
    </p:spTree>
    <p:extLst>
      <p:ext uri="{BB962C8B-B14F-4D97-AF65-F5344CB8AC3E}">
        <p14:creationId xmlns:p14="http://schemas.microsoft.com/office/powerpoint/2010/main" val="1287053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D2F75F-89EB-4022-A5FB-5DE3BF1B692A}"/>
              </a:ext>
            </a:extLst>
          </p:cNvPr>
          <p:cNvSpPr>
            <a:spLocks noGrp="1"/>
          </p:cNvSpPr>
          <p:nvPr>
            <p:ph type="title"/>
          </p:nvPr>
        </p:nvSpPr>
        <p:spPr/>
        <p:txBody>
          <a:bodyPr/>
          <a:lstStyle/>
          <a:p>
            <a:r>
              <a:rPr lang="sv-SE" dirty="0"/>
              <a:t>Sjöbris vrider</a:t>
            </a:r>
          </a:p>
        </p:txBody>
      </p:sp>
      <p:pic>
        <p:nvPicPr>
          <p:cNvPr id="7" name="Bildobjekt 6">
            <a:extLst>
              <a:ext uri="{FF2B5EF4-FFF2-40B4-BE49-F238E27FC236}">
                <a16:creationId xmlns:a16="http://schemas.microsoft.com/office/drawing/2014/main" id="{DF61AB58-6D20-4FBD-A5B3-E34D8EA1F5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5761" y="1411166"/>
            <a:ext cx="6196240" cy="4753123"/>
          </a:xfrm>
          <a:prstGeom prst="rect">
            <a:avLst/>
          </a:prstGeom>
        </p:spPr>
      </p:pic>
      <p:sp>
        <p:nvSpPr>
          <p:cNvPr id="8" name="textruta 7">
            <a:extLst>
              <a:ext uri="{FF2B5EF4-FFF2-40B4-BE49-F238E27FC236}">
                <a16:creationId xmlns:a16="http://schemas.microsoft.com/office/drawing/2014/main" id="{FE00B296-757A-4A0B-A185-25CEEE43461C}"/>
              </a:ext>
            </a:extLst>
          </p:cNvPr>
          <p:cNvSpPr txBox="1"/>
          <p:nvPr/>
        </p:nvSpPr>
        <p:spPr>
          <a:xfrm>
            <a:off x="522514" y="1384662"/>
            <a:ext cx="5734595" cy="4801314"/>
          </a:xfrm>
          <a:prstGeom prst="rect">
            <a:avLst/>
          </a:prstGeom>
          <a:noFill/>
        </p:spPr>
        <p:txBody>
          <a:bodyPr wrap="square" rtlCol="0">
            <a:spAutoFit/>
          </a:bodyPr>
          <a:lstStyle/>
          <a:p>
            <a:endParaRPr lang="sv-SE" sz="2400" b="1" dirty="0"/>
          </a:p>
          <a:p>
            <a:r>
              <a:rPr lang="sv-SE" sz="2400" b="1" dirty="0"/>
              <a:t>Under dagen:</a:t>
            </a:r>
            <a:r>
              <a:rPr lang="sv-SE" sz="2400" dirty="0"/>
              <a:t> Landet värms, tryckskillnaden mellan land och hav ökar, sjöbrisen stärks.</a:t>
            </a:r>
          </a:p>
          <a:p>
            <a:endParaRPr lang="sv-SE" sz="2400" b="1" dirty="0"/>
          </a:p>
          <a:p>
            <a:endParaRPr lang="sv-SE" sz="2400" b="1" dirty="0"/>
          </a:p>
          <a:p>
            <a:r>
              <a:rPr lang="sv-SE" sz="2400" dirty="0"/>
              <a:t>Corioliseffekten avböjer den inkommande vinden åt höger, </a:t>
            </a:r>
            <a:r>
              <a:rPr lang="sv-SE" sz="2400" b="1" dirty="0"/>
              <a:t>vindriktningen vrids gradvis under dagen</a:t>
            </a:r>
            <a:r>
              <a:rPr lang="sv-SE" sz="2400" dirty="0"/>
              <a:t>.</a:t>
            </a:r>
          </a:p>
          <a:p>
            <a:endParaRPr lang="sv-SE" sz="2400" b="1" dirty="0"/>
          </a:p>
          <a:p>
            <a:endParaRPr lang="sv-SE" sz="2400" b="1" dirty="0"/>
          </a:p>
          <a:p>
            <a:r>
              <a:rPr lang="sv-SE" sz="2400" b="1" dirty="0"/>
              <a:t>Eftermiddag:</a:t>
            </a:r>
            <a:r>
              <a:rPr lang="sv-SE" sz="2400" dirty="0"/>
              <a:t> Sjöbrisen är som starkast och har hunnit vridas mest.</a:t>
            </a:r>
          </a:p>
          <a:p>
            <a:endParaRPr lang="sv-SE" dirty="0"/>
          </a:p>
        </p:txBody>
      </p:sp>
    </p:spTree>
    <p:extLst>
      <p:ext uri="{BB962C8B-B14F-4D97-AF65-F5344CB8AC3E}">
        <p14:creationId xmlns:p14="http://schemas.microsoft.com/office/powerpoint/2010/main" val="1131595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77F0E4A-C0B5-4FD3-BABD-DE58750841CF}"/>
              </a:ext>
            </a:extLst>
          </p:cNvPr>
          <p:cNvSpPr>
            <a:spLocks noGrp="1"/>
          </p:cNvSpPr>
          <p:nvPr>
            <p:ph type="title"/>
          </p:nvPr>
        </p:nvSpPr>
        <p:spPr/>
        <p:txBody>
          <a:bodyPr/>
          <a:lstStyle/>
          <a:p>
            <a:r>
              <a:rPr lang="sv-SE" dirty="0"/>
              <a:t>Frågor</a:t>
            </a:r>
          </a:p>
        </p:txBody>
      </p:sp>
      <p:sp>
        <p:nvSpPr>
          <p:cNvPr id="3" name="Platshållare för innehåll 2">
            <a:extLst>
              <a:ext uri="{FF2B5EF4-FFF2-40B4-BE49-F238E27FC236}">
                <a16:creationId xmlns:a16="http://schemas.microsoft.com/office/drawing/2014/main" id="{19708530-EA72-437A-9932-7C1306C10997}"/>
              </a:ext>
            </a:extLst>
          </p:cNvPr>
          <p:cNvSpPr>
            <a:spLocks noGrp="1"/>
          </p:cNvSpPr>
          <p:nvPr>
            <p:ph idx="1"/>
          </p:nvPr>
        </p:nvSpPr>
        <p:spPr>
          <a:xfrm>
            <a:off x="838200" y="1825625"/>
            <a:ext cx="10515600" cy="4667250"/>
          </a:xfrm>
        </p:spPr>
        <p:txBody>
          <a:bodyPr>
            <a:normAutofit/>
          </a:bodyPr>
          <a:lstStyle/>
          <a:p>
            <a:r>
              <a:rPr lang="sv-SE" dirty="0"/>
              <a:t>Hur uppstår vindar ?</a:t>
            </a:r>
          </a:p>
          <a:p>
            <a:r>
              <a:rPr lang="sv-SE" dirty="0"/>
              <a:t>Vad är QNH ?</a:t>
            </a:r>
          </a:p>
          <a:p>
            <a:r>
              <a:rPr lang="sv-SE" dirty="0"/>
              <a:t>Vad är standardtrycket ?</a:t>
            </a:r>
          </a:p>
          <a:p>
            <a:r>
              <a:rPr lang="sv-SE" dirty="0"/>
              <a:t>Hur påverkar Corioliseffekten oss på norra delen av jordklotet ?</a:t>
            </a:r>
          </a:p>
          <a:p>
            <a:r>
              <a:rPr lang="sv-SE" dirty="0"/>
              <a:t>Hur uppstår sjöbris ?</a:t>
            </a:r>
          </a:p>
          <a:p>
            <a:r>
              <a:rPr lang="sv-SE" dirty="0"/>
              <a:t>Hur rör sig luften kring ett högtryck respektive lågtryck och varför leder det till olika typer av väder?</a:t>
            </a:r>
          </a:p>
        </p:txBody>
      </p:sp>
    </p:spTree>
    <p:extLst>
      <p:ext uri="{BB962C8B-B14F-4D97-AF65-F5344CB8AC3E}">
        <p14:creationId xmlns:p14="http://schemas.microsoft.com/office/powerpoint/2010/main" val="1800943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06CBFCA-81CB-4C0B-930D-4B9BDB6B46FF}"/>
              </a:ext>
            </a:extLst>
          </p:cNvPr>
          <p:cNvSpPr>
            <a:spLocks noGrp="1"/>
          </p:cNvSpPr>
          <p:nvPr>
            <p:ph type="title"/>
          </p:nvPr>
        </p:nvSpPr>
        <p:spPr>
          <a:xfrm>
            <a:off x="3239544" y="277442"/>
            <a:ext cx="5712912" cy="1325563"/>
          </a:xfrm>
        </p:spPr>
        <p:txBody>
          <a:bodyPr/>
          <a:lstStyle/>
          <a:p>
            <a:pPr algn="ctr"/>
            <a:r>
              <a:rPr lang="sv-SE" dirty="0"/>
              <a:t>Moln</a:t>
            </a:r>
          </a:p>
        </p:txBody>
      </p:sp>
      <p:pic>
        <p:nvPicPr>
          <p:cNvPr id="4" name="Bildobjekt 3">
            <a:extLst>
              <a:ext uri="{FF2B5EF4-FFF2-40B4-BE49-F238E27FC236}">
                <a16:creationId xmlns:a16="http://schemas.microsoft.com/office/drawing/2014/main" id="{C550CC5B-FB9C-4237-9988-054B157B04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1157" y="1603005"/>
            <a:ext cx="6469686" cy="4852265"/>
          </a:xfrm>
          <a:prstGeom prst="rect">
            <a:avLst/>
          </a:prstGeom>
        </p:spPr>
      </p:pic>
    </p:spTree>
    <p:extLst>
      <p:ext uri="{BB962C8B-B14F-4D97-AF65-F5344CB8AC3E}">
        <p14:creationId xmlns:p14="http://schemas.microsoft.com/office/powerpoint/2010/main" val="1948802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981200" y="3044957"/>
            <a:ext cx="8229600" cy="3768419"/>
          </a:xfrm>
        </p:spPr>
        <p:txBody>
          <a:bodyPr/>
          <a:lstStyle/>
          <a:p>
            <a:pPr marL="0" indent="0" algn="ctr">
              <a:buNone/>
            </a:pPr>
            <a:r>
              <a:rPr lang="sv-SE" sz="2400" dirty="0"/>
              <a:t>För att förstå hur moln bildas måste vi först veta:</a:t>
            </a:r>
          </a:p>
          <a:p>
            <a:pPr marL="0" indent="0" algn="ctr">
              <a:buNone/>
            </a:pPr>
            <a:endParaRPr lang="sv-SE" sz="4267" dirty="0"/>
          </a:p>
          <a:p>
            <a:pPr marL="0" indent="0" algn="ctr">
              <a:buNone/>
            </a:pPr>
            <a:r>
              <a:rPr lang="sv-SE" sz="4400" dirty="0"/>
              <a:t>Hur beter sig luft?</a:t>
            </a:r>
          </a:p>
        </p:txBody>
      </p:sp>
      <p:pic>
        <p:nvPicPr>
          <p:cNvPr id="4" name="Bildobjekt 3"/>
          <p:cNvPicPr>
            <a:picLocks noChangeAspect="1"/>
          </p:cNvPicPr>
          <p:nvPr/>
        </p:nvPicPr>
        <p:blipFill rotWithShape="1">
          <a:blip r:embed="rId3">
            <a:extLst>
              <a:ext uri="{28A0092B-C50C-407E-A947-70E740481C1C}">
                <a14:useLocalDpi xmlns:a14="http://schemas.microsoft.com/office/drawing/2010/main" val="0"/>
              </a:ext>
            </a:extLst>
          </a:blip>
          <a:srcRect t="11847" b="31529"/>
          <a:stretch/>
        </p:blipFill>
        <p:spPr>
          <a:xfrm>
            <a:off x="143339" y="68627"/>
            <a:ext cx="11946835" cy="2055975"/>
          </a:xfrm>
          <a:prstGeom prst="rect">
            <a:avLst/>
          </a:prstGeom>
        </p:spPr>
      </p:pic>
    </p:spTree>
    <p:extLst>
      <p:ext uri="{BB962C8B-B14F-4D97-AF65-F5344CB8AC3E}">
        <p14:creationId xmlns:p14="http://schemas.microsoft.com/office/powerpoint/2010/main" val="21906019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1981200" y="1124745"/>
            <a:ext cx="8229600" cy="5001420"/>
          </a:xfrm>
        </p:spPr>
        <p:txBody>
          <a:bodyPr>
            <a:noAutofit/>
          </a:bodyPr>
          <a:lstStyle/>
          <a:p>
            <a:pPr marL="0" indent="0">
              <a:buNone/>
            </a:pPr>
            <a:r>
              <a:rPr lang="sv-SE" sz="3200" dirty="0">
                <a:solidFill>
                  <a:srgbClr val="C00000"/>
                </a:solidFill>
              </a:rPr>
              <a:t>Varm</a:t>
            </a:r>
            <a:r>
              <a:rPr lang="sv-SE" sz="3200" dirty="0"/>
              <a:t> luft: </a:t>
            </a:r>
          </a:p>
          <a:p>
            <a:r>
              <a:rPr lang="sv-SE" sz="3200" dirty="0"/>
              <a:t>Lätt och fuktig</a:t>
            </a:r>
          </a:p>
          <a:p>
            <a:r>
              <a:rPr lang="sv-SE" sz="3200" dirty="0"/>
              <a:t>Stiger</a:t>
            </a:r>
            <a:br>
              <a:rPr lang="sv-SE" sz="3200" dirty="0"/>
            </a:br>
            <a:endParaRPr lang="sv-SE" sz="3200" dirty="0">
              <a:solidFill>
                <a:srgbClr val="0070C0"/>
              </a:solidFill>
            </a:endParaRPr>
          </a:p>
          <a:p>
            <a:pPr marL="0" indent="0">
              <a:buNone/>
            </a:pPr>
            <a:endParaRPr lang="sv-SE" sz="3200" dirty="0">
              <a:solidFill>
                <a:srgbClr val="0070C0"/>
              </a:solidFill>
            </a:endParaRPr>
          </a:p>
          <a:p>
            <a:pPr marL="0" indent="0">
              <a:buNone/>
            </a:pPr>
            <a:r>
              <a:rPr lang="sv-SE" sz="3200" dirty="0">
                <a:solidFill>
                  <a:srgbClr val="0070C0"/>
                </a:solidFill>
              </a:rPr>
              <a:t>Kall</a:t>
            </a:r>
            <a:r>
              <a:rPr lang="sv-SE" sz="3200" dirty="0"/>
              <a:t> luft: </a:t>
            </a:r>
          </a:p>
          <a:p>
            <a:r>
              <a:rPr lang="sv-SE" sz="3200" dirty="0"/>
              <a:t>Tung och torr</a:t>
            </a:r>
          </a:p>
          <a:p>
            <a:r>
              <a:rPr lang="sv-SE" sz="3200" dirty="0"/>
              <a:t>Sjunker</a:t>
            </a:r>
          </a:p>
        </p:txBody>
      </p:sp>
      <p:pic>
        <p:nvPicPr>
          <p:cNvPr id="4" name="Bildobjekt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024" y="548681"/>
            <a:ext cx="3878363" cy="2913007"/>
          </a:xfrm>
          <a:prstGeom prst="rect">
            <a:avLst/>
          </a:prstGeom>
        </p:spPr>
      </p:pic>
      <p:pic>
        <p:nvPicPr>
          <p:cNvPr id="5" name="Bildobjekt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2024" y="3573016"/>
            <a:ext cx="3878363" cy="2583491"/>
          </a:xfrm>
          <a:prstGeom prst="rect">
            <a:avLst/>
          </a:prstGeom>
        </p:spPr>
      </p:pic>
    </p:spTree>
    <p:extLst>
      <p:ext uri="{BB962C8B-B14F-4D97-AF65-F5344CB8AC3E}">
        <p14:creationId xmlns:p14="http://schemas.microsoft.com/office/powerpoint/2010/main" val="19814560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a:srcRect l="2778"/>
          <a:stretch/>
        </p:blipFill>
        <p:spPr>
          <a:xfrm>
            <a:off x="1775520" y="9742"/>
            <a:ext cx="10081120" cy="6838517"/>
          </a:xfrm>
          <a:prstGeom prst="rect">
            <a:avLst/>
          </a:prstGeom>
        </p:spPr>
      </p:pic>
    </p:spTree>
    <p:extLst>
      <p:ext uri="{BB962C8B-B14F-4D97-AF65-F5344CB8AC3E}">
        <p14:creationId xmlns:p14="http://schemas.microsoft.com/office/powerpoint/2010/main" val="11959682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a:stretch>
            <a:fillRect/>
          </a:stretch>
        </p:blipFill>
        <p:spPr>
          <a:xfrm>
            <a:off x="1775520" y="51060"/>
            <a:ext cx="10001448" cy="6766937"/>
          </a:xfrm>
          <a:prstGeom prst="rect">
            <a:avLst/>
          </a:prstGeom>
        </p:spPr>
      </p:pic>
    </p:spTree>
    <p:extLst>
      <p:ext uri="{BB962C8B-B14F-4D97-AF65-F5344CB8AC3E}">
        <p14:creationId xmlns:p14="http://schemas.microsoft.com/office/powerpoint/2010/main" val="38309978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487488" y="356659"/>
            <a:ext cx="8229600" cy="1143000"/>
          </a:xfrm>
        </p:spPr>
        <p:txBody>
          <a:bodyPr/>
          <a:lstStyle/>
          <a:p>
            <a:r>
              <a:rPr lang="sv-SE" dirty="0"/>
              <a:t>Huvudmolnslagen</a:t>
            </a:r>
          </a:p>
        </p:txBody>
      </p:sp>
      <p:pic>
        <p:nvPicPr>
          <p:cNvPr id="4" name="Platshållare för innehåll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87488" y="1491739"/>
            <a:ext cx="8461083" cy="4824536"/>
          </a:xfrm>
          <a:scene3d>
            <a:camera prst="orthographicFront">
              <a:rot lat="0" lon="0" rev="21540000"/>
            </a:camera>
            <a:lightRig rig="threePt" dir="t"/>
          </a:scene3d>
        </p:spPr>
      </p:pic>
    </p:spTree>
    <p:extLst>
      <p:ext uri="{BB962C8B-B14F-4D97-AF65-F5344CB8AC3E}">
        <p14:creationId xmlns:p14="http://schemas.microsoft.com/office/powerpoint/2010/main" val="35372131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rotWithShape="1">
          <a:blip r:embed="rId3">
            <a:extLst>
              <a:ext uri="{28A0092B-C50C-407E-A947-70E740481C1C}">
                <a14:useLocalDpi xmlns:a14="http://schemas.microsoft.com/office/drawing/2010/main" val="0"/>
              </a:ext>
            </a:extLst>
          </a:blip>
          <a:srcRect t="13369" r="6105" b="15015"/>
          <a:stretch/>
        </p:blipFill>
        <p:spPr>
          <a:xfrm>
            <a:off x="1917078" y="2009801"/>
            <a:ext cx="2316055" cy="1323191"/>
          </a:xfrm>
          <a:prstGeom prst="rect">
            <a:avLst/>
          </a:prstGeom>
        </p:spPr>
      </p:pic>
      <p:pic>
        <p:nvPicPr>
          <p:cNvPr id="5" name="Bildobjekt 4"/>
          <p:cNvPicPr>
            <a:picLocks noChangeAspect="1"/>
          </p:cNvPicPr>
          <p:nvPr/>
        </p:nvPicPr>
        <p:blipFill rotWithShape="1">
          <a:blip r:embed="rId4">
            <a:extLst>
              <a:ext uri="{28A0092B-C50C-407E-A947-70E740481C1C}">
                <a14:useLocalDpi xmlns:a14="http://schemas.microsoft.com/office/drawing/2010/main" val="0"/>
              </a:ext>
            </a:extLst>
          </a:blip>
          <a:srcRect t="26703"/>
          <a:stretch/>
        </p:blipFill>
        <p:spPr>
          <a:xfrm>
            <a:off x="1899161" y="3436647"/>
            <a:ext cx="2333971" cy="1283045"/>
          </a:xfrm>
          <a:prstGeom prst="rect">
            <a:avLst/>
          </a:prstGeom>
        </p:spPr>
      </p:pic>
      <p:pic>
        <p:nvPicPr>
          <p:cNvPr id="6" name="Bildobjekt 5"/>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30000"/>
                    </a14:imgEffect>
                  </a14:imgLayer>
                </a14:imgProps>
              </a:ext>
              <a:ext uri="{28A0092B-C50C-407E-A947-70E740481C1C}">
                <a14:useLocalDpi xmlns:a14="http://schemas.microsoft.com/office/drawing/2010/main" val="0"/>
              </a:ext>
            </a:extLst>
          </a:blip>
          <a:srcRect l="6924"/>
          <a:stretch/>
        </p:blipFill>
        <p:spPr>
          <a:xfrm>
            <a:off x="7729249" y="452670"/>
            <a:ext cx="2521699" cy="1935204"/>
          </a:xfrm>
          <a:prstGeom prst="rect">
            <a:avLst/>
          </a:prstGeom>
        </p:spPr>
      </p:pic>
      <p:pic>
        <p:nvPicPr>
          <p:cNvPr id="7" name="Bildobjekt 6"/>
          <p:cNvPicPr>
            <a:picLocks noChangeAspect="1"/>
          </p:cNvPicPr>
          <p:nvPr/>
        </p:nvPicPr>
        <p:blipFill rotWithShape="1">
          <a:blip r:embed="rId7">
            <a:extLst>
              <a:ext uri="{28A0092B-C50C-407E-A947-70E740481C1C}">
                <a14:useLocalDpi xmlns:a14="http://schemas.microsoft.com/office/drawing/2010/main" val="0"/>
              </a:ext>
            </a:extLst>
          </a:blip>
          <a:srcRect t="4295" r="10835"/>
          <a:stretch/>
        </p:blipFill>
        <p:spPr>
          <a:xfrm>
            <a:off x="7729249" y="2520807"/>
            <a:ext cx="2521699" cy="1840932"/>
          </a:xfrm>
          <a:prstGeom prst="rect">
            <a:avLst/>
          </a:prstGeom>
        </p:spPr>
      </p:pic>
      <p:pic>
        <p:nvPicPr>
          <p:cNvPr id="8" name="Bildobjekt 7"/>
          <p:cNvPicPr>
            <a:picLocks noChangeAspect="1"/>
          </p:cNvPicPr>
          <p:nvPr/>
        </p:nvPicPr>
        <p:blipFill rotWithShape="1">
          <a:blip r:embed="rId8" cstate="print">
            <a:extLst>
              <a:ext uri="{28A0092B-C50C-407E-A947-70E740481C1C}">
                <a14:useLocalDpi xmlns:a14="http://schemas.microsoft.com/office/drawing/2010/main" val="0"/>
              </a:ext>
            </a:extLst>
          </a:blip>
          <a:srcRect t="8781" b="7184"/>
          <a:stretch/>
        </p:blipFill>
        <p:spPr>
          <a:xfrm>
            <a:off x="1928875" y="452671"/>
            <a:ext cx="2304256" cy="1452283"/>
          </a:xfrm>
          <a:prstGeom prst="rect">
            <a:avLst/>
          </a:prstGeom>
        </p:spPr>
      </p:pic>
      <p:pic>
        <p:nvPicPr>
          <p:cNvPr id="9" name="Bildobjekt 8"/>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12000"/>
                    </a14:imgEffect>
                  </a14:imgLayer>
                </a14:imgProps>
              </a:ext>
              <a:ext uri="{28A0092B-C50C-407E-A947-70E740481C1C}">
                <a14:useLocalDpi xmlns:a14="http://schemas.microsoft.com/office/drawing/2010/main" val="0"/>
              </a:ext>
            </a:extLst>
          </a:blip>
          <a:srcRect l="12167" t="13143" r="6232" b="2981"/>
          <a:stretch/>
        </p:blipFill>
        <p:spPr>
          <a:xfrm>
            <a:off x="4633025" y="2502130"/>
            <a:ext cx="2745652" cy="1881503"/>
          </a:xfrm>
          <a:prstGeom prst="rect">
            <a:avLst/>
          </a:prstGeom>
        </p:spPr>
      </p:pic>
      <p:pic>
        <p:nvPicPr>
          <p:cNvPr id="11" name="Bildobjekt 10"/>
          <p:cNvPicPr>
            <a:picLocks noChangeAspect="1"/>
          </p:cNvPicPr>
          <p:nvPr/>
        </p:nvPicPr>
        <p:blipFill rotWithShape="1">
          <a:blip r:embed="rId11">
            <a:extLst>
              <a:ext uri="{28A0092B-C50C-407E-A947-70E740481C1C}">
                <a14:useLocalDpi xmlns:a14="http://schemas.microsoft.com/office/drawing/2010/main" val="0"/>
              </a:ext>
            </a:extLst>
          </a:blip>
          <a:srcRect t="8020" r="12343"/>
          <a:stretch/>
        </p:blipFill>
        <p:spPr>
          <a:xfrm>
            <a:off x="4626868" y="4546900"/>
            <a:ext cx="2751808" cy="1925009"/>
          </a:xfrm>
          <a:prstGeom prst="rect">
            <a:avLst/>
          </a:prstGeom>
        </p:spPr>
      </p:pic>
      <p:pic>
        <p:nvPicPr>
          <p:cNvPr id="12" name="Picture 29" descr="Cirrostratus"/>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47" t="9656"/>
          <a:stretch/>
        </p:blipFill>
        <p:spPr bwMode="auto">
          <a:xfrm>
            <a:off x="4633025" y="452673"/>
            <a:ext cx="2745652" cy="1865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descr="NIMBOSTRATUS"/>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5888" r="10247"/>
          <a:stretch/>
        </p:blipFill>
        <p:spPr bwMode="auto">
          <a:xfrm>
            <a:off x="7729249" y="4500319"/>
            <a:ext cx="2521699" cy="1970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CUM HUMILIS"/>
          <p:cNvPicPr>
            <a:picLocks noChangeAspect="1" noChangeArrowheads="1"/>
          </p:cNvPicPr>
          <p:nvPr/>
        </p:nvPicPr>
        <p:blipFill rotWithShape="1">
          <a:blip r:embed="rId14">
            <a:extLst>
              <a:ext uri="{28A0092B-C50C-407E-A947-70E740481C1C}">
                <a14:useLocalDpi xmlns:a14="http://schemas.microsoft.com/office/drawing/2010/main" val="0"/>
              </a:ext>
            </a:extLst>
          </a:blip>
          <a:srcRect r="50106" b="45248"/>
          <a:stretch/>
        </p:blipFill>
        <p:spPr bwMode="auto">
          <a:xfrm>
            <a:off x="1917078" y="4825063"/>
            <a:ext cx="2316055" cy="1653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ruta 1"/>
          <p:cNvSpPr txBox="1"/>
          <p:nvPr/>
        </p:nvSpPr>
        <p:spPr>
          <a:xfrm>
            <a:off x="1559496" y="700861"/>
            <a:ext cx="432048" cy="307777"/>
          </a:xfrm>
          <a:prstGeom prst="rect">
            <a:avLst/>
          </a:prstGeom>
          <a:noFill/>
        </p:spPr>
        <p:txBody>
          <a:bodyPr wrap="square" rtlCol="0">
            <a:spAutoFit/>
          </a:bodyPr>
          <a:lstStyle/>
          <a:p>
            <a:r>
              <a:rPr lang="sv-SE" sz="1400" b="1" dirty="0" err="1"/>
              <a:t>Cc</a:t>
            </a:r>
            <a:endParaRPr lang="sv-SE" sz="1400" b="1" dirty="0"/>
          </a:p>
        </p:txBody>
      </p:sp>
      <p:sp>
        <p:nvSpPr>
          <p:cNvPr id="15" name="textruta 14"/>
          <p:cNvSpPr txBox="1"/>
          <p:nvPr/>
        </p:nvSpPr>
        <p:spPr>
          <a:xfrm>
            <a:off x="7344139" y="4969079"/>
            <a:ext cx="475456" cy="307777"/>
          </a:xfrm>
          <a:prstGeom prst="rect">
            <a:avLst/>
          </a:prstGeom>
          <a:noFill/>
        </p:spPr>
        <p:txBody>
          <a:bodyPr wrap="square" rtlCol="0">
            <a:spAutoFit/>
          </a:bodyPr>
          <a:lstStyle/>
          <a:p>
            <a:r>
              <a:rPr lang="sv-SE" sz="1400" b="1" dirty="0"/>
              <a:t>Ns</a:t>
            </a:r>
          </a:p>
        </p:txBody>
      </p:sp>
      <p:sp>
        <p:nvSpPr>
          <p:cNvPr id="16" name="textruta 15"/>
          <p:cNvSpPr txBox="1"/>
          <p:nvPr/>
        </p:nvSpPr>
        <p:spPr>
          <a:xfrm>
            <a:off x="7329475" y="3128869"/>
            <a:ext cx="449092" cy="307777"/>
          </a:xfrm>
          <a:prstGeom prst="rect">
            <a:avLst/>
          </a:prstGeom>
          <a:noFill/>
        </p:spPr>
        <p:txBody>
          <a:bodyPr wrap="square" rtlCol="0">
            <a:spAutoFit/>
          </a:bodyPr>
          <a:lstStyle/>
          <a:p>
            <a:r>
              <a:rPr lang="sv-SE" sz="1400" b="1" dirty="0" err="1"/>
              <a:t>Cb</a:t>
            </a:r>
            <a:endParaRPr lang="sv-SE" sz="1400" b="1" dirty="0"/>
          </a:p>
        </p:txBody>
      </p:sp>
      <p:sp>
        <p:nvSpPr>
          <p:cNvPr id="17" name="textruta 16"/>
          <p:cNvSpPr txBox="1"/>
          <p:nvPr/>
        </p:nvSpPr>
        <p:spPr>
          <a:xfrm>
            <a:off x="7392144" y="700862"/>
            <a:ext cx="432048" cy="307777"/>
          </a:xfrm>
          <a:prstGeom prst="rect">
            <a:avLst/>
          </a:prstGeom>
          <a:noFill/>
        </p:spPr>
        <p:txBody>
          <a:bodyPr wrap="square" rtlCol="0">
            <a:spAutoFit/>
          </a:bodyPr>
          <a:lstStyle/>
          <a:p>
            <a:r>
              <a:rPr lang="sv-SE" sz="1400" b="1" dirty="0" err="1"/>
              <a:t>Ci</a:t>
            </a:r>
            <a:endParaRPr lang="sv-SE" sz="1400" b="1" dirty="0"/>
          </a:p>
        </p:txBody>
      </p:sp>
      <p:sp>
        <p:nvSpPr>
          <p:cNvPr id="18" name="textruta 17"/>
          <p:cNvSpPr txBox="1"/>
          <p:nvPr/>
        </p:nvSpPr>
        <p:spPr>
          <a:xfrm>
            <a:off x="4285043" y="4949333"/>
            <a:ext cx="432048" cy="307777"/>
          </a:xfrm>
          <a:prstGeom prst="rect">
            <a:avLst/>
          </a:prstGeom>
          <a:noFill/>
        </p:spPr>
        <p:txBody>
          <a:bodyPr wrap="square" rtlCol="0">
            <a:spAutoFit/>
          </a:bodyPr>
          <a:lstStyle/>
          <a:p>
            <a:r>
              <a:rPr lang="sv-SE" sz="1400" b="1" dirty="0" err="1"/>
              <a:t>St</a:t>
            </a:r>
            <a:endParaRPr lang="sv-SE" sz="1400" b="1" dirty="0"/>
          </a:p>
        </p:txBody>
      </p:sp>
      <p:sp>
        <p:nvSpPr>
          <p:cNvPr id="19" name="textruta 18"/>
          <p:cNvSpPr txBox="1"/>
          <p:nvPr/>
        </p:nvSpPr>
        <p:spPr>
          <a:xfrm>
            <a:off x="4285043" y="3016551"/>
            <a:ext cx="432048" cy="307777"/>
          </a:xfrm>
          <a:prstGeom prst="rect">
            <a:avLst/>
          </a:prstGeom>
          <a:noFill/>
        </p:spPr>
        <p:txBody>
          <a:bodyPr wrap="square" rtlCol="0">
            <a:spAutoFit/>
          </a:bodyPr>
          <a:lstStyle/>
          <a:p>
            <a:r>
              <a:rPr lang="sv-SE" sz="1400" b="1" dirty="0"/>
              <a:t>As</a:t>
            </a:r>
          </a:p>
        </p:txBody>
      </p:sp>
      <p:sp>
        <p:nvSpPr>
          <p:cNvPr id="20" name="textruta 19"/>
          <p:cNvSpPr txBox="1"/>
          <p:nvPr/>
        </p:nvSpPr>
        <p:spPr>
          <a:xfrm>
            <a:off x="4274284" y="700861"/>
            <a:ext cx="432048" cy="307777"/>
          </a:xfrm>
          <a:prstGeom prst="rect">
            <a:avLst/>
          </a:prstGeom>
          <a:noFill/>
        </p:spPr>
        <p:txBody>
          <a:bodyPr wrap="square" rtlCol="0">
            <a:spAutoFit/>
          </a:bodyPr>
          <a:lstStyle/>
          <a:p>
            <a:r>
              <a:rPr lang="sv-SE" sz="1400" b="1" dirty="0" err="1"/>
              <a:t>Cs</a:t>
            </a:r>
            <a:endParaRPr lang="sv-SE" sz="1400" b="1" dirty="0"/>
          </a:p>
        </p:txBody>
      </p:sp>
      <p:sp>
        <p:nvSpPr>
          <p:cNvPr id="21" name="textruta 20"/>
          <p:cNvSpPr txBox="1"/>
          <p:nvPr/>
        </p:nvSpPr>
        <p:spPr>
          <a:xfrm>
            <a:off x="1487489" y="4969079"/>
            <a:ext cx="453564" cy="307777"/>
          </a:xfrm>
          <a:prstGeom prst="rect">
            <a:avLst/>
          </a:prstGeom>
          <a:noFill/>
        </p:spPr>
        <p:txBody>
          <a:bodyPr wrap="square" rtlCol="0">
            <a:spAutoFit/>
          </a:bodyPr>
          <a:lstStyle/>
          <a:p>
            <a:r>
              <a:rPr lang="sv-SE" sz="1400" b="1" dirty="0"/>
              <a:t>Cu</a:t>
            </a:r>
          </a:p>
        </p:txBody>
      </p:sp>
      <p:sp>
        <p:nvSpPr>
          <p:cNvPr id="22" name="textruta 21"/>
          <p:cNvSpPr txBox="1"/>
          <p:nvPr/>
        </p:nvSpPr>
        <p:spPr>
          <a:xfrm>
            <a:off x="1518343" y="3785647"/>
            <a:ext cx="432048" cy="307777"/>
          </a:xfrm>
          <a:prstGeom prst="rect">
            <a:avLst/>
          </a:prstGeom>
          <a:noFill/>
        </p:spPr>
        <p:txBody>
          <a:bodyPr wrap="square" rtlCol="0">
            <a:spAutoFit/>
          </a:bodyPr>
          <a:lstStyle/>
          <a:p>
            <a:r>
              <a:rPr lang="sv-SE" sz="1400" b="1" dirty="0" err="1"/>
              <a:t>Sc</a:t>
            </a:r>
            <a:endParaRPr lang="sv-SE" sz="1400" b="1" dirty="0"/>
          </a:p>
        </p:txBody>
      </p:sp>
      <p:sp>
        <p:nvSpPr>
          <p:cNvPr id="23" name="textruta 22"/>
          <p:cNvSpPr txBox="1"/>
          <p:nvPr/>
        </p:nvSpPr>
        <p:spPr>
          <a:xfrm>
            <a:off x="1539412" y="2163789"/>
            <a:ext cx="432048" cy="307777"/>
          </a:xfrm>
          <a:prstGeom prst="rect">
            <a:avLst/>
          </a:prstGeom>
          <a:noFill/>
        </p:spPr>
        <p:txBody>
          <a:bodyPr wrap="square" rtlCol="0">
            <a:spAutoFit/>
          </a:bodyPr>
          <a:lstStyle/>
          <a:p>
            <a:r>
              <a:rPr lang="sv-SE" sz="1400" b="1" dirty="0"/>
              <a:t>Ac</a:t>
            </a:r>
          </a:p>
        </p:txBody>
      </p:sp>
    </p:spTree>
    <p:extLst>
      <p:ext uri="{BB962C8B-B14F-4D97-AF65-F5344CB8AC3E}">
        <p14:creationId xmlns:p14="http://schemas.microsoft.com/office/powerpoint/2010/main" val="371543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P spid="16" grpId="0"/>
      <p:bldP spid="17" grpId="0"/>
      <p:bldP spid="18" grpId="0"/>
      <p:bldP spid="19" grpId="0"/>
      <p:bldP spid="20" grpId="0"/>
      <p:bldP spid="21" grpId="0"/>
      <p:bldP spid="22" grpId="0"/>
      <p:bldP spid="2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311691" y="908720"/>
            <a:ext cx="6960773" cy="432048"/>
          </a:xfrm>
        </p:spPr>
        <p:txBody>
          <a:bodyPr>
            <a:normAutofit fontScale="90000"/>
          </a:bodyPr>
          <a:lstStyle/>
          <a:p>
            <a:r>
              <a:rPr lang="sv-SE" dirty="0"/>
              <a:t>Nederbördsmoln</a:t>
            </a:r>
          </a:p>
        </p:txBody>
      </p:sp>
      <p:sp>
        <p:nvSpPr>
          <p:cNvPr id="3" name="Platshållare för innehåll 2"/>
          <p:cNvSpPr>
            <a:spLocks noGrp="1"/>
          </p:cNvSpPr>
          <p:nvPr>
            <p:ph idx="1"/>
          </p:nvPr>
        </p:nvSpPr>
        <p:spPr>
          <a:xfrm>
            <a:off x="3263685" y="2204864"/>
            <a:ext cx="3826768" cy="792088"/>
          </a:xfrm>
        </p:spPr>
        <p:txBody>
          <a:bodyPr>
            <a:normAutofit/>
          </a:bodyPr>
          <a:lstStyle/>
          <a:p>
            <a:pPr marL="0" indent="0">
              <a:buNone/>
            </a:pPr>
            <a:r>
              <a:rPr lang="sv-SE" sz="1800" u="sng" dirty="0"/>
              <a:t>Cumulonimbus</a:t>
            </a:r>
            <a:r>
              <a:rPr lang="sv-SE" sz="1800" dirty="0"/>
              <a:t>: Regnskurar, snöbyar, hagel, åska</a:t>
            </a:r>
          </a:p>
        </p:txBody>
      </p:sp>
      <p:pic>
        <p:nvPicPr>
          <p:cNvPr id="4" name="Platshållare för innehåll 3"/>
          <p:cNvPicPr>
            <a:picLocks noChangeAspect="1"/>
          </p:cNvPicPr>
          <p:nvPr/>
        </p:nvPicPr>
        <p:blipFill rotWithShape="1">
          <a:blip r:embed="rId3" cstate="print">
            <a:extLst>
              <a:ext uri="{28A0092B-C50C-407E-A947-70E740481C1C}">
                <a14:useLocalDpi xmlns:a14="http://schemas.microsoft.com/office/drawing/2010/main" val="0"/>
              </a:ext>
            </a:extLst>
          </a:blip>
          <a:srcRect l="61412" t="4477" r="2844" b="16419"/>
          <a:stretch/>
        </p:blipFill>
        <p:spPr>
          <a:xfrm>
            <a:off x="335360" y="692697"/>
            <a:ext cx="2016224" cy="2544283"/>
          </a:xfrm>
          <a:prstGeom prst="rect">
            <a:avLst/>
          </a:prstGeom>
          <a:scene3d>
            <a:camera prst="orthographicFront">
              <a:rot lat="0" lon="0" rev="21540000"/>
            </a:camera>
            <a:lightRig rig="threePt" dir="t"/>
          </a:scene3d>
        </p:spPr>
      </p:pic>
      <p:pic>
        <p:nvPicPr>
          <p:cNvPr id="5" name="Platshållare för innehåll 3"/>
          <p:cNvPicPr>
            <a:picLocks noChangeAspect="1"/>
          </p:cNvPicPr>
          <p:nvPr/>
        </p:nvPicPr>
        <p:blipFill rotWithShape="1">
          <a:blip r:embed="rId3" cstate="print">
            <a:extLst>
              <a:ext uri="{28A0092B-C50C-407E-A947-70E740481C1C}">
                <a14:useLocalDpi xmlns:a14="http://schemas.microsoft.com/office/drawing/2010/main" val="0"/>
              </a:ext>
            </a:extLst>
          </a:blip>
          <a:srcRect l="28220" t="52239" r="49652" b="14925"/>
          <a:stretch/>
        </p:blipFill>
        <p:spPr>
          <a:xfrm>
            <a:off x="335360" y="3501008"/>
            <a:ext cx="1872208" cy="1584176"/>
          </a:xfrm>
          <a:prstGeom prst="rect">
            <a:avLst/>
          </a:prstGeom>
          <a:scene3d>
            <a:camera prst="orthographicFront">
              <a:rot lat="0" lon="0" rev="21540000"/>
            </a:camera>
            <a:lightRig rig="threePt" dir="t"/>
          </a:scene3d>
        </p:spPr>
      </p:pic>
      <p:pic>
        <p:nvPicPr>
          <p:cNvPr id="6" name="Platshållare för innehåll 3"/>
          <p:cNvPicPr>
            <a:picLocks noChangeAspect="1"/>
          </p:cNvPicPr>
          <p:nvPr/>
        </p:nvPicPr>
        <p:blipFill rotWithShape="1">
          <a:blip r:embed="rId3" cstate="print">
            <a:extLst>
              <a:ext uri="{28A0092B-C50C-407E-A947-70E740481C1C}">
                <a14:useLocalDpi xmlns:a14="http://schemas.microsoft.com/office/drawing/2010/main" val="0"/>
              </a:ext>
            </a:extLst>
          </a:blip>
          <a:srcRect l="5243" t="58209" r="70928" b="14925"/>
          <a:stretch/>
        </p:blipFill>
        <p:spPr>
          <a:xfrm>
            <a:off x="335360" y="5346419"/>
            <a:ext cx="2016224" cy="1296144"/>
          </a:xfrm>
          <a:prstGeom prst="rect">
            <a:avLst/>
          </a:prstGeom>
          <a:scene3d>
            <a:camera prst="orthographicFront">
              <a:rot lat="0" lon="0" rev="21540000"/>
            </a:camera>
            <a:lightRig rig="threePt" dir="t"/>
          </a:scene3d>
        </p:spPr>
      </p:pic>
      <p:sp>
        <p:nvSpPr>
          <p:cNvPr id="7" name="Platshållare för innehåll 2"/>
          <p:cNvSpPr txBox="1">
            <a:spLocks/>
          </p:cNvSpPr>
          <p:nvPr/>
        </p:nvSpPr>
        <p:spPr>
          <a:xfrm>
            <a:off x="3325349" y="3789040"/>
            <a:ext cx="3826768" cy="7920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sv-SE" sz="1800" u="sng" dirty="0"/>
              <a:t>Nimbostratus</a:t>
            </a:r>
            <a:r>
              <a:rPr lang="sv-SE" sz="1800" dirty="0"/>
              <a:t>: Regn, snöfall (frontnederbörd)</a:t>
            </a:r>
          </a:p>
        </p:txBody>
      </p:sp>
      <p:sp>
        <p:nvSpPr>
          <p:cNvPr id="8" name="Platshållare för innehåll 2"/>
          <p:cNvSpPr txBox="1">
            <a:spLocks/>
          </p:cNvSpPr>
          <p:nvPr/>
        </p:nvSpPr>
        <p:spPr>
          <a:xfrm>
            <a:off x="3298557" y="5346418"/>
            <a:ext cx="3826768" cy="103491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sv-SE" sz="1800" u="sng" dirty="0"/>
              <a:t>Stratus</a:t>
            </a:r>
            <a:r>
              <a:rPr lang="sv-SE" sz="1800" dirty="0"/>
              <a:t>: Duggregn</a:t>
            </a:r>
          </a:p>
          <a:p>
            <a:pPr marL="0" indent="0">
              <a:buNone/>
            </a:pPr>
            <a:endParaRPr lang="sv-SE" sz="1800" dirty="0"/>
          </a:p>
          <a:p>
            <a:pPr marL="0" indent="0">
              <a:buNone/>
            </a:pPr>
            <a:r>
              <a:rPr lang="sv-SE" sz="1800" u="sng" dirty="0"/>
              <a:t>Stratocumulus</a:t>
            </a:r>
            <a:r>
              <a:rPr lang="sv-SE" sz="1800" dirty="0"/>
              <a:t>: Lätt snöfall</a:t>
            </a:r>
          </a:p>
        </p:txBody>
      </p:sp>
      <p:pic>
        <p:nvPicPr>
          <p:cNvPr id="15"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304" r="19371"/>
          <a:stretch/>
        </p:blipFill>
        <p:spPr bwMode="auto">
          <a:xfrm>
            <a:off x="8327609" y="860715"/>
            <a:ext cx="2088232" cy="1853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237"/>
          <a:stretch/>
        </p:blipFill>
        <p:spPr bwMode="auto">
          <a:xfrm>
            <a:off x="8328249" y="3140969"/>
            <a:ext cx="2080735" cy="1437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2" descr="stratus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2701" y="4509120"/>
            <a:ext cx="1656748" cy="1297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Bildobjekt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329249" y="5078693"/>
            <a:ext cx="2267744" cy="170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2553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rotWithShape="1">
          <a:blip r:embed="rId2">
            <a:extLst>
              <a:ext uri="{28A0092B-C50C-407E-A947-70E740481C1C}">
                <a14:useLocalDpi xmlns:a14="http://schemas.microsoft.com/office/drawing/2010/main" val="0"/>
              </a:ext>
            </a:extLst>
          </a:blip>
          <a:srcRect l="4940" t="10533" r="11605" b="6817"/>
          <a:stretch/>
        </p:blipFill>
        <p:spPr>
          <a:xfrm>
            <a:off x="0" y="-27384"/>
            <a:ext cx="12192000" cy="6912768"/>
          </a:xfrm>
          <a:prstGeom prst="rect">
            <a:avLst/>
          </a:prstGeom>
        </p:spPr>
      </p:pic>
      <p:sp>
        <p:nvSpPr>
          <p:cNvPr id="3" name="Platshållare för innehåll 2"/>
          <p:cNvSpPr>
            <a:spLocks noGrp="1"/>
          </p:cNvSpPr>
          <p:nvPr>
            <p:ph idx="1"/>
          </p:nvPr>
        </p:nvSpPr>
        <p:spPr>
          <a:xfrm>
            <a:off x="719403" y="452669"/>
            <a:ext cx="8229600" cy="3993307"/>
          </a:xfrm>
        </p:spPr>
        <p:txBody>
          <a:bodyPr>
            <a:normAutofit/>
          </a:bodyPr>
          <a:lstStyle/>
          <a:p>
            <a:pPr marL="0" indent="0">
              <a:buNone/>
            </a:pPr>
            <a:r>
              <a:rPr lang="sv-SE" sz="3200" b="1" dirty="0"/>
              <a:t>Sikt</a:t>
            </a:r>
          </a:p>
          <a:p>
            <a:pPr marL="0" indent="0">
              <a:buNone/>
            </a:pPr>
            <a:endParaRPr lang="sv-SE" sz="3200" b="1" dirty="0"/>
          </a:p>
          <a:p>
            <a:pPr marL="0" indent="0">
              <a:buNone/>
            </a:pPr>
            <a:r>
              <a:rPr lang="sv-SE" sz="3200" b="1" dirty="0"/>
              <a:t>Definition dimma: Sikt under 1 km</a:t>
            </a:r>
          </a:p>
          <a:p>
            <a:pPr marL="0" indent="0">
              <a:buNone/>
            </a:pPr>
            <a:endParaRPr lang="sv-SE" sz="2133" b="1" dirty="0"/>
          </a:p>
          <a:p>
            <a:pPr marL="0" indent="0">
              <a:buNone/>
            </a:pPr>
            <a:r>
              <a:rPr lang="sv-SE" sz="3200" b="1" dirty="0"/>
              <a:t>Vid 1-10 km sikt har vi istället dis</a:t>
            </a:r>
          </a:p>
        </p:txBody>
      </p:sp>
    </p:spTree>
    <p:extLst>
      <p:ext uri="{BB962C8B-B14F-4D97-AF65-F5344CB8AC3E}">
        <p14:creationId xmlns:p14="http://schemas.microsoft.com/office/powerpoint/2010/main" val="30319344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327915" y="322516"/>
            <a:ext cx="4762079" cy="1143000"/>
          </a:xfrm>
        </p:spPr>
        <p:txBody>
          <a:bodyPr>
            <a:normAutofit/>
          </a:bodyPr>
          <a:lstStyle/>
          <a:p>
            <a:r>
              <a:rPr lang="sv-SE" dirty="0"/>
              <a:t>Olika sorters dimma</a:t>
            </a:r>
          </a:p>
        </p:txBody>
      </p:sp>
      <p:pic>
        <p:nvPicPr>
          <p:cNvPr id="4" name="Platshållare för innehåll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1065"/>
          <a:stretch/>
        </p:blipFill>
        <p:spPr>
          <a:xfrm>
            <a:off x="431371" y="2509688"/>
            <a:ext cx="3657600" cy="2078112"/>
          </a:xfrm>
        </p:spPr>
      </p:pic>
      <p:pic>
        <p:nvPicPr>
          <p:cNvPr id="5" name="Bildobjekt 4"/>
          <p:cNvPicPr>
            <a:picLocks noChangeAspect="1"/>
          </p:cNvPicPr>
          <p:nvPr/>
        </p:nvPicPr>
        <p:blipFill rotWithShape="1">
          <a:blip r:embed="rId4" cstate="print">
            <a:extLst>
              <a:ext uri="{28A0092B-C50C-407E-A947-70E740481C1C}">
                <a14:useLocalDpi xmlns:a14="http://schemas.microsoft.com/office/drawing/2010/main" val="0"/>
              </a:ext>
            </a:extLst>
          </a:blip>
          <a:srcRect b="16403"/>
          <a:stretch/>
        </p:blipFill>
        <p:spPr>
          <a:xfrm>
            <a:off x="431371" y="452670"/>
            <a:ext cx="3657600" cy="2025693"/>
          </a:xfrm>
          <a:prstGeom prst="rect">
            <a:avLst/>
          </a:prstGeom>
        </p:spPr>
      </p:pic>
      <p:pic>
        <p:nvPicPr>
          <p:cNvPr id="6" name="Bildobjekt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7773" y="4609317"/>
            <a:ext cx="3640440" cy="2046335"/>
          </a:xfrm>
          <a:prstGeom prst="rect">
            <a:avLst/>
          </a:prstGeom>
        </p:spPr>
      </p:pic>
      <p:sp>
        <p:nvSpPr>
          <p:cNvPr id="7" name="textruta 6"/>
          <p:cNvSpPr txBox="1"/>
          <p:nvPr/>
        </p:nvSpPr>
        <p:spPr>
          <a:xfrm>
            <a:off x="5327915" y="1412776"/>
            <a:ext cx="6196030" cy="5509200"/>
          </a:xfrm>
          <a:prstGeom prst="rect">
            <a:avLst/>
          </a:prstGeom>
          <a:noFill/>
        </p:spPr>
        <p:txBody>
          <a:bodyPr wrap="square" rtlCol="0">
            <a:spAutoFit/>
          </a:bodyPr>
          <a:lstStyle/>
          <a:p>
            <a:r>
              <a:rPr lang="sv-SE" sz="2800" dirty="0"/>
              <a:t>Sjörök</a:t>
            </a:r>
            <a:br>
              <a:rPr lang="sv-SE" sz="2400" dirty="0"/>
            </a:br>
            <a:r>
              <a:rPr lang="sv-SE" sz="2000" dirty="0"/>
              <a:t>Kall luft – varmare vatten</a:t>
            </a:r>
            <a:br>
              <a:rPr lang="sv-SE" sz="2000" dirty="0"/>
            </a:br>
            <a:r>
              <a:rPr lang="sv-SE" sz="2000" dirty="0"/>
              <a:t>Vanligast höst och vinter</a:t>
            </a:r>
          </a:p>
          <a:p>
            <a:br>
              <a:rPr lang="sv-SE" sz="2400" dirty="0"/>
            </a:br>
            <a:endParaRPr lang="sv-SE" sz="2000" dirty="0"/>
          </a:p>
          <a:p>
            <a:r>
              <a:rPr lang="sv-SE" sz="2800" dirty="0" err="1"/>
              <a:t>Advektionsdimma</a:t>
            </a:r>
            <a:br>
              <a:rPr lang="sv-SE" sz="2400" dirty="0"/>
            </a:br>
            <a:r>
              <a:rPr lang="sv-SE" sz="2000" dirty="0"/>
              <a:t>Fuktig (varm) luft – kall land- eller vattenyta</a:t>
            </a:r>
          </a:p>
          <a:p>
            <a:r>
              <a:rPr lang="sv-SE" sz="2000" dirty="0"/>
              <a:t>Höjd: 1-2 km</a:t>
            </a:r>
          </a:p>
          <a:p>
            <a:endParaRPr lang="sv-SE" sz="4000" dirty="0"/>
          </a:p>
          <a:p>
            <a:r>
              <a:rPr lang="sv-SE" sz="2800" dirty="0"/>
              <a:t>Strålningsdimma</a:t>
            </a:r>
            <a:br>
              <a:rPr lang="sv-SE" sz="2400" dirty="0"/>
            </a:br>
            <a:r>
              <a:rPr lang="sv-SE" sz="2000" dirty="0"/>
              <a:t>Klart väder nattetid</a:t>
            </a:r>
            <a:br>
              <a:rPr lang="sv-SE" sz="2000" dirty="0"/>
            </a:br>
            <a:r>
              <a:rPr lang="sv-SE" sz="2000" dirty="0"/>
              <a:t>Marken kyls av </a:t>
            </a:r>
            <a:br>
              <a:rPr lang="sv-SE" sz="2000" dirty="0"/>
            </a:br>
            <a:r>
              <a:rPr lang="sv-SE" sz="2000" dirty="0"/>
              <a:t>Lättar vanligtvis efter soluppgången</a:t>
            </a:r>
          </a:p>
          <a:p>
            <a:r>
              <a:rPr lang="sv-SE" sz="2000" dirty="0"/>
              <a:t>Höjd: ett 10-tal meter</a:t>
            </a:r>
            <a:br>
              <a:rPr lang="sv-SE" sz="2400" dirty="0"/>
            </a:br>
            <a:endParaRPr lang="sv-SE" sz="2400" dirty="0"/>
          </a:p>
        </p:txBody>
      </p:sp>
    </p:spTree>
    <p:extLst>
      <p:ext uri="{BB962C8B-B14F-4D97-AF65-F5344CB8AC3E}">
        <p14:creationId xmlns:p14="http://schemas.microsoft.com/office/powerpoint/2010/main" val="70540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77F0E4A-C0B5-4FD3-BABD-DE58750841CF}"/>
              </a:ext>
            </a:extLst>
          </p:cNvPr>
          <p:cNvSpPr>
            <a:spLocks noGrp="1"/>
          </p:cNvSpPr>
          <p:nvPr>
            <p:ph type="title"/>
          </p:nvPr>
        </p:nvSpPr>
        <p:spPr/>
        <p:txBody>
          <a:bodyPr/>
          <a:lstStyle/>
          <a:p>
            <a:r>
              <a:rPr lang="sv-SE" dirty="0"/>
              <a:t>Frågor</a:t>
            </a:r>
          </a:p>
        </p:txBody>
      </p:sp>
      <p:sp>
        <p:nvSpPr>
          <p:cNvPr id="3" name="Platshållare för innehåll 2">
            <a:extLst>
              <a:ext uri="{FF2B5EF4-FFF2-40B4-BE49-F238E27FC236}">
                <a16:creationId xmlns:a16="http://schemas.microsoft.com/office/drawing/2014/main" id="{19708530-EA72-437A-9932-7C1306C10997}"/>
              </a:ext>
            </a:extLst>
          </p:cNvPr>
          <p:cNvSpPr>
            <a:spLocks noGrp="1"/>
          </p:cNvSpPr>
          <p:nvPr>
            <p:ph idx="1"/>
          </p:nvPr>
        </p:nvSpPr>
        <p:spPr/>
        <p:txBody>
          <a:bodyPr/>
          <a:lstStyle/>
          <a:p>
            <a:r>
              <a:rPr lang="sv-SE" dirty="0"/>
              <a:t>Hur bildas cumulusmoln?</a:t>
            </a:r>
          </a:p>
          <a:p>
            <a:r>
              <a:rPr lang="sv-SE" dirty="0"/>
              <a:t>Från vilka moln faller det nederbörd ?</a:t>
            </a:r>
          </a:p>
          <a:p>
            <a:r>
              <a:rPr lang="sv-SE" dirty="0"/>
              <a:t>Från vilka moln uppstår det kraftiga skurar och åska ?</a:t>
            </a:r>
          </a:p>
          <a:p>
            <a:r>
              <a:rPr lang="sv-SE" dirty="0"/>
              <a:t>Hur uppstår och när förekommer strålningsdimma och </a:t>
            </a:r>
            <a:r>
              <a:rPr lang="sv-SE" dirty="0" err="1"/>
              <a:t>advektionsdimma</a:t>
            </a:r>
            <a:r>
              <a:rPr lang="sv-SE" dirty="0"/>
              <a:t> ?</a:t>
            </a:r>
          </a:p>
          <a:p>
            <a:r>
              <a:rPr lang="sv-SE" dirty="0"/>
              <a:t>Vad är skillnaden på moln och dimma?</a:t>
            </a:r>
          </a:p>
          <a:p>
            <a:endParaRPr lang="sv-SE" dirty="0"/>
          </a:p>
        </p:txBody>
      </p:sp>
    </p:spTree>
    <p:extLst>
      <p:ext uri="{BB962C8B-B14F-4D97-AF65-F5344CB8AC3E}">
        <p14:creationId xmlns:p14="http://schemas.microsoft.com/office/powerpoint/2010/main" val="7340646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6E0249-8240-4B6B-8CAF-03C09F4D0E64}"/>
              </a:ext>
            </a:extLst>
          </p:cNvPr>
          <p:cNvSpPr>
            <a:spLocks noGrp="1"/>
          </p:cNvSpPr>
          <p:nvPr>
            <p:ph type="title"/>
          </p:nvPr>
        </p:nvSpPr>
        <p:spPr>
          <a:xfrm>
            <a:off x="3005781" y="516535"/>
            <a:ext cx="6593797" cy="1325563"/>
          </a:xfrm>
        </p:spPr>
        <p:txBody>
          <a:bodyPr/>
          <a:lstStyle/>
          <a:p>
            <a:pPr algn="ctr"/>
            <a:r>
              <a:rPr lang="sv-SE" dirty="0"/>
              <a:t>Luftmassor och Fronter</a:t>
            </a:r>
          </a:p>
        </p:txBody>
      </p:sp>
      <p:pic>
        <p:nvPicPr>
          <p:cNvPr id="7" name="Bildobjekt 6">
            <a:extLst>
              <a:ext uri="{FF2B5EF4-FFF2-40B4-BE49-F238E27FC236}">
                <a16:creationId xmlns:a16="http://schemas.microsoft.com/office/drawing/2014/main" id="{92438F9C-4EE0-4793-B7F7-F2FC3725B3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0583" y="1986302"/>
            <a:ext cx="5804192" cy="3869461"/>
          </a:xfrm>
          <a:prstGeom prst="rect">
            <a:avLst/>
          </a:prstGeom>
        </p:spPr>
      </p:pic>
      <p:sp>
        <p:nvSpPr>
          <p:cNvPr id="8" name="textruta 7">
            <a:extLst>
              <a:ext uri="{FF2B5EF4-FFF2-40B4-BE49-F238E27FC236}">
                <a16:creationId xmlns:a16="http://schemas.microsoft.com/office/drawing/2014/main" id="{8926FEDE-02D2-4265-A890-1F0010724166}"/>
              </a:ext>
            </a:extLst>
          </p:cNvPr>
          <p:cNvSpPr txBox="1"/>
          <p:nvPr/>
        </p:nvSpPr>
        <p:spPr>
          <a:xfrm>
            <a:off x="8204548" y="5630635"/>
            <a:ext cx="1194614" cy="369332"/>
          </a:xfrm>
          <a:prstGeom prst="rect">
            <a:avLst/>
          </a:prstGeom>
          <a:solidFill>
            <a:schemeClr val="bg1"/>
          </a:solidFill>
        </p:spPr>
        <p:txBody>
          <a:bodyPr wrap="square" rtlCol="0">
            <a:spAutoFit/>
          </a:bodyPr>
          <a:lstStyle/>
          <a:p>
            <a:endParaRPr lang="sv-SE" dirty="0"/>
          </a:p>
        </p:txBody>
      </p:sp>
    </p:spTree>
    <p:extLst>
      <p:ext uri="{BB962C8B-B14F-4D97-AF65-F5344CB8AC3E}">
        <p14:creationId xmlns:p14="http://schemas.microsoft.com/office/powerpoint/2010/main" val="4327572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BD8C7C-AE49-44FE-98B1-A64E31C82F34}"/>
              </a:ext>
            </a:extLst>
          </p:cNvPr>
          <p:cNvSpPr>
            <a:spLocks noGrp="1"/>
          </p:cNvSpPr>
          <p:nvPr>
            <p:ph type="title"/>
          </p:nvPr>
        </p:nvSpPr>
        <p:spPr/>
        <p:txBody>
          <a:bodyPr/>
          <a:lstStyle/>
          <a:p>
            <a:r>
              <a:rPr lang="sv-SE" dirty="0"/>
              <a:t>Luftmassor</a:t>
            </a:r>
          </a:p>
        </p:txBody>
      </p:sp>
      <p:sp>
        <p:nvSpPr>
          <p:cNvPr id="3" name="Platshållare för innehåll 2">
            <a:extLst>
              <a:ext uri="{FF2B5EF4-FFF2-40B4-BE49-F238E27FC236}">
                <a16:creationId xmlns:a16="http://schemas.microsoft.com/office/drawing/2014/main" id="{B77D457F-33BC-4C7E-95C0-DEF708A591C8}"/>
              </a:ext>
            </a:extLst>
          </p:cNvPr>
          <p:cNvSpPr>
            <a:spLocks noGrp="1"/>
          </p:cNvSpPr>
          <p:nvPr>
            <p:ph idx="1"/>
          </p:nvPr>
        </p:nvSpPr>
        <p:spPr>
          <a:xfrm>
            <a:off x="838200" y="1825625"/>
            <a:ext cx="10347542" cy="4351338"/>
          </a:xfrm>
        </p:spPr>
        <p:txBody>
          <a:bodyPr/>
          <a:lstStyle/>
          <a:p>
            <a:pPr marL="0" indent="0">
              <a:buNone/>
            </a:pPr>
            <a:r>
              <a:rPr lang="sv-SE" sz="2000" dirty="0"/>
              <a:t>Vad är en luftmassa ?</a:t>
            </a:r>
          </a:p>
          <a:p>
            <a:pPr marL="0" indent="0">
              <a:buNone/>
            </a:pPr>
            <a:endParaRPr lang="sv-SE" sz="2000" dirty="0"/>
          </a:p>
          <a:p>
            <a:pPr marL="0" indent="0">
              <a:buNone/>
            </a:pPr>
            <a:r>
              <a:rPr lang="sv-SE" sz="2000" dirty="0"/>
              <a:t>En luftmassa är en stor mängd luft som har ungefär samma temperatur och fuktighet.</a:t>
            </a:r>
          </a:p>
          <a:p>
            <a:pPr marL="0" indent="0">
              <a:buNone/>
            </a:pPr>
            <a:endParaRPr lang="sv-SE" sz="2000" dirty="0"/>
          </a:p>
          <a:p>
            <a:r>
              <a:rPr lang="sv-SE" sz="2000" b="1" dirty="0"/>
              <a:t>Varmmassa:</a:t>
            </a:r>
            <a:r>
              <a:rPr lang="sv-SE" sz="2000" dirty="0"/>
              <a:t> En luftmassa med relativt hög temperatur. Den kan till exempel bildas över varma områden.</a:t>
            </a:r>
          </a:p>
          <a:p>
            <a:endParaRPr lang="sv-SE" sz="2000" dirty="0"/>
          </a:p>
          <a:p>
            <a:r>
              <a:rPr lang="sv-SE" sz="2000" b="1" dirty="0"/>
              <a:t>Kallmassa:</a:t>
            </a:r>
            <a:r>
              <a:rPr lang="sv-SE" sz="2000" dirty="0"/>
              <a:t> En luftmassa med relativt låg temperatur. Den kan till exempel bildas över kalla områden.</a:t>
            </a:r>
          </a:p>
          <a:p>
            <a:endParaRPr lang="sv-SE" sz="2000" dirty="0"/>
          </a:p>
          <a:p>
            <a:pPr marL="0" indent="0">
              <a:buNone/>
            </a:pPr>
            <a:endParaRPr lang="sv-SE" dirty="0"/>
          </a:p>
        </p:txBody>
      </p:sp>
    </p:spTree>
    <p:extLst>
      <p:ext uri="{BB962C8B-B14F-4D97-AF65-F5344CB8AC3E}">
        <p14:creationId xmlns:p14="http://schemas.microsoft.com/office/powerpoint/2010/main" val="3747392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254F38A-1649-409C-8FE4-70D9D32DE59F}"/>
              </a:ext>
            </a:extLst>
          </p:cNvPr>
          <p:cNvSpPr>
            <a:spLocks noGrp="1"/>
          </p:cNvSpPr>
          <p:nvPr>
            <p:ph idx="1"/>
          </p:nvPr>
        </p:nvSpPr>
        <p:spPr>
          <a:xfrm>
            <a:off x="437367" y="638828"/>
            <a:ext cx="4068372" cy="5589694"/>
          </a:xfrm>
        </p:spPr>
        <p:txBody>
          <a:bodyPr>
            <a:normAutofit fontScale="62500" lnSpcReduction="20000"/>
          </a:bodyPr>
          <a:lstStyle/>
          <a:p>
            <a:pPr marL="0" indent="0">
              <a:buNone/>
            </a:pPr>
            <a:r>
              <a:rPr lang="sv-SE" b="1" dirty="0" err="1"/>
              <a:t>mP</a:t>
            </a:r>
            <a:r>
              <a:rPr lang="sv-SE" b="1" dirty="0"/>
              <a:t> – Maritim polarluft:</a:t>
            </a:r>
            <a:r>
              <a:rPr lang="sv-SE" dirty="0"/>
              <a:t> Sval och fuktig luft från Nordatlanten, ger moln, vind och regn.</a:t>
            </a:r>
          </a:p>
          <a:p>
            <a:pPr marL="0" indent="0">
              <a:buNone/>
            </a:pPr>
            <a:endParaRPr lang="sv-SE" dirty="0"/>
          </a:p>
          <a:p>
            <a:pPr marL="0" indent="0">
              <a:buNone/>
            </a:pPr>
            <a:r>
              <a:rPr lang="sv-SE" b="1" dirty="0" err="1"/>
              <a:t>cP</a:t>
            </a:r>
            <a:r>
              <a:rPr lang="sv-SE" b="1" dirty="0"/>
              <a:t> – Kontinental polarluft:</a:t>
            </a:r>
            <a:r>
              <a:rPr lang="sv-SE" dirty="0"/>
              <a:t> Kall och torr luft från Ryssland/Sibirien, ger kallt och klart vinterväder (rysskyla).</a:t>
            </a:r>
          </a:p>
          <a:p>
            <a:pPr marL="0" indent="0">
              <a:buNone/>
            </a:pPr>
            <a:endParaRPr lang="sv-SE" dirty="0"/>
          </a:p>
          <a:p>
            <a:pPr marL="0" indent="0">
              <a:buNone/>
            </a:pPr>
            <a:r>
              <a:rPr lang="sv-SE" b="1" dirty="0" err="1"/>
              <a:t>mT</a:t>
            </a:r>
            <a:r>
              <a:rPr lang="sv-SE" b="1" dirty="0"/>
              <a:t> – Maritim tropikluft:</a:t>
            </a:r>
            <a:r>
              <a:rPr lang="sv-SE" dirty="0"/>
              <a:t> Varm och fuktig luft från Atlanten/Azorerna, ger mildare och fuktigt väder med nederbörd</a:t>
            </a:r>
          </a:p>
          <a:p>
            <a:pPr marL="0" indent="0">
              <a:buNone/>
            </a:pPr>
            <a:endParaRPr lang="sv-SE" dirty="0"/>
          </a:p>
          <a:p>
            <a:pPr marL="0" indent="0">
              <a:buNone/>
            </a:pPr>
            <a:r>
              <a:rPr lang="sv-SE" b="1" dirty="0" err="1"/>
              <a:t>cT</a:t>
            </a:r>
            <a:r>
              <a:rPr lang="sv-SE" b="1" dirty="0"/>
              <a:t> – Kontinental tropikluft:</a:t>
            </a:r>
            <a:r>
              <a:rPr lang="sv-SE" dirty="0"/>
              <a:t> Het och torr luft från Sahara ger värmeböljor och mycket varmt väder.</a:t>
            </a:r>
          </a:p>
          <a:p>
            <a:pPr marL="0" indent="0">
              <a:buNone/>
            </a:pPr>
            <a:endParaRPr lang="sv-SE" dirty="0"/>
          </a:p>
          <a:p>
            <a:pPr marL="0" indent="0">
              <a:buNone/>
            </a:pPr>
            <a:r>
              <a:rPr lang="sv-SE" b="1" dirty="0" err="1"/>
              <a:t>cA</a:t>
            </a:r>
            <a:r>
              <a:rPr lang="sv-SE" b="1" dirty="0"/>
              <a:t>/mA – Arktisk luft: </a:t>
            </a:r>
            <a:r>
              <a:rPr lang="sv-SE" dirty="0"/>
              <a:t>Mycket kall luft från Arktis, ger klart och mycket kallt väder över land. När luften tar upp fukt över öppet hav kan den ge kraftiga snöfall vid kusten och längre in över land.</a:t>
            </a:r>
          </a:p>
        </p:txBody>
      </p:sp>
      <p:pic>
        <p:nvPicPr>
          <p:cNvPr id="5" name="Bildobjekt 4">
            <a:extLst>
              <a:ext uri="{FF2B5EF4-FFF2-40B4-BE49-F238E27FC236}">
                <a16:creationId xmlns:a16="http://schemas.microsoft.com/office/drawing/2014/main" id="{7672EF34-4BB2-43B7-8505-87066FD5B0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521" y="638828"/>
            <a:ext cx="7106112" cy="4434214"/>
          </a:xfrm>
          <a:prstGeom prst="rect">
            <a:avLst/>
          </a:prstGeom>
        </p:spPr>
      </p:pic>
      <p:sp>
        <p:nvSpPr>
          <p:cNvPr id="6" name="textruta 5">
            <a:extLst>
              <a:ext uri="{FF2B5EF4-FFF2-40B4-BE49-F238E27FC236}">
                <a16:creationId xmlns:a16="http://schemas.microsoft.com/office/drawing/2014/main" id="{65788D2F-55D2-4146-8CE1-28B266B04946}"/>
              </a:ext>
            </a:extLst>
          </p:cNvPr>
          <p:cNvSpPr txBox="1"/>
          <p:nvPr/>
        </p:nvSpPr>
        <p:spPr>
          <a:xfrm>
            <a:off x="4648521" y="5462980"/>
            <a:ext cx="7106112" cy="1384995"/>
          </a:xfrm>
          <a:prstGeom prst="rect">
            <a:avLst/>
          </a:prstGeom>
          <a:noFill/>
        </p:spPr>
        <p:txBody>
          <a:bodyPr wrap="square" rtlCol="0">
            <a:spAutoFit/>
          </a:bodyPr>
          <a:lstStyle/>
          <a:p>
            <a:r>
              <a:rPr lang="sv-SE" sz="2800" b="1" dirty="0"/>
              <a:t>När en luftmassa möter en annan luftmassa uppstår en front.</a:t>
            </a:r>
            <a:r>
              <a:rPr lang="sv-SE" sz="2800" dirty="0"/>
              <a:t> </a:t>
            </a:r>
          </a:p>
          <a:p>
            <a:endParaRPr lang="sv-SE" sz="2800" dirty="0"/>
          </a:p>
        </p:txBody>
      </p:sp>
    </p:spTree>
    <p:extLst>
      <p:ext uri="{BB962C8B-B14F-4D97-AF65-F5344CB8AC3E}">
        <p14:creationId xmlns:p14="http://schemas.microsoft.com/office/powerpoint/2010/main" val="2970867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BDEDB1-5140-46E2-BD00-8C5A8D0311F6}"/>
              </a:ext>
            </a:extLst>
          </p:cNvPr>
          <p:cNvSpPr>
            <a:spLocks noGrp="1"/>
          </p:cNvSpPr>
          <p:nvPr>
            <p:ph type="title"/>
          </p:nvPr>
        </p:nvSpPr>
        <p:spPr/>
        <p:txBody>
          <a:bodyPr/>
          <a:lstStyle/>
          <a:p>
            <a:r>
              <a:rPr lang="sv-SE" dirty="0"/>
              <a:t>Olika typer av fronter</a:t>
            </a:r>
          </a:p>
        </p:txBody>
      </p:sp>
      <p:sp>
        <p:nvSpPr>
          <p:cNvPr id="6" name="textruta 5">
            <a:extLst>
              <a:ext uri="{FF2B5EF4-FFF2-40B4-BE49-F238E27FC236}">
                <a16:creationId xmlns:a16="http://schemas.microsoft.com/office/drawing/2014/main" id="{5F2E9A7B-9B3C-479F-92B1-93173DC894A4}"/>
              </a:ext>
            </a:extLst>
          </p:cNvPr>
          <p:cNvSpPr txBox="1"/>
          <p:nvPr/>
        </p:nvSpPr>
        <p:spPr>
          <a:xfrm>
            <a:off x="838200" y="2111587"/>
            <a:ext cx="5257800" cy="3416320"/>
          </a:xfrm>
          <a:prstGeom prst="rect">
            <a:avLst/>
          </a:prstGeom>
          <a:noFill/>
        </p:spPr>
        <p:txBody>
          <a:bodyPr wrap="square" rtlCol="0">
            <a:spAutoFit/>
          </a:bodyPr>
          <a:lstStyle/>
          <a:p>
            <a:r>
              <a:rPr lang="sv-SE" b="1" dirty="0"/>
              <a:t>1 Kallfront:</a:t>
            </a:r>
            <a:r>
              <a:rPr lang="sv-SE" dirty="0"/>
              <a:t> Kall luft tränger undan varm luft och pressar den uppåt, moln och nederbörd.</a:t>
            </a:r>
          </a:p>
          <a:p>
            <a:endParaRPr lang="sv-SE" dirty="0"/>
          </a:p>
          <a:p>
            <a:r>
              <a:rPr lang="sv-SE" b="1" dirty="0"/>
              <a:t>2 Varmfront:</a:t>
            </a:r>
            <a:r>
              <a:rPr lang="sv-SE" dirty="0"/>
              <a:t> Varm luft tränger undan kall luft och glider upp över den, utbredda moln och nederbörd.</a:t>
            </a:r>
          </a:p>
          <a:p>
            <a:endParaRPr lang="sv-SE" b="1" dirty="0"/>
          </a:p>
          <a:p>
            <a:r>
              <a:rPr lang="sv-SE" b="1" dirty="0"/>
              <a:t>3 Ocklusionsfront:</a:t>
            </a:r>
            <a:r>
              <a:rPr lang="sv-SE" dirty="0"/>
              <a:t> En kallfront hinner ikapp en varmfront, varm luft lyfts upp och kall luft hamnar närmast marken.</a:t>
            </a:r>
          </a:p>
          <a:p>
            <a:endParaRPr lang="sv-SE" b="1" dirty="0"/>
          </a:p>
          <a:p>
            <a:r>
              <a:rPr lang="sv-SE" b="1" dirty="0"/>
              <a:t>4 Stationär front:</a:t>
            </a:r>
            <a:r>
              <a:rPr lang="sv-SE" dirty="0"/>
              <a:t> En gräns mellan varm och kall luft som nästan inte rör sig.</a:t>
            </a:r>
          </a:p>
        </p:txBody>
      </p:sp>
      <p:pic>
        <p:nvPicPr>
          <p:cNvPr id="12" name="Bildobjekt 11">
            <a:extLst>
              <a:ext uri="{FF2B5EF4-FFF2-40B4-BE49-F238E27FC236}">
                <a16:creationId xmlns:a16="http://schemas.microsoft.com/office/drawing/2014/main" id="{A79D88C8-0C15-49F4-ABD8-8872FB9D17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3698" y="2110803"/>
            <a:ext cx="5136969" cy="3804568"/>
          </a:xfrm>
          <a:prstGeom prst="rect">
            <a:avLst/>
          </a:prstGeom>
        </p:spPr>
      </p:pic>
    </p:spTree>
    <p:extLst>
      <p:ext uri="{BB962C8B-B14F-4D97-AF65-F5344CB8AC3E}">
        <p14:creationId xmlns:p14="http://schemas.microsoft.com/office/powerpoint/2010/main" val="4069723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982178" y="739134"/>
            <a:ext cx="6493933" cy="429684"/>
          </a:xfrm>
          <a:prstGeom prst="rect">
            <a:avLst/>
          </a:prstGeom>
        </p:spPr>
        <p:txBody>
          <a:bodyPr>
            <a:normAutofit fontScale="90000"/>
          </a:bodyPr>
          <a:lstStyle/>
          <a:p>
            <a:pPr algn="l"/>
            <a:r>
              <a:rPr lang="sv-SE" b="1" dirty="0">
                <a:solidFill>
                  <a:schemeClr val="tx1"/>
                </a:solidFill>
              </a:rPr>
              <a:t>Varmfront</a:t>
            </a:r>
            <a:br>
              <a:rPr lang="sv-SE" b="1" dirty="0">
                <a:solidFill>
                  <a:schemeClr val="tx2"/>
                </a:solidFill>
              </a:rPr>
            </a:br>
            <a:endParaRPr lang="sv-SE" dirty="0"/>
          </a:p>
        </p:txBody>
      </p:sp>
      <p:sp>
        <p:nvSpPr>
          <p:cNvPr id="3" name="Underrubrik 2"/>
          <p:cNvSpPr>
            <a:spLocks noGrp="1"/>
          </p:cNvSpPr>
          <p:nvPr>
            <p:ph type="subTitle" idx="4294967295"/>
          </p:nvPr>
        </p:nvSpPr>
        <p:spPr>
          <a:xfrm>
            <a:off x="1078189" y="1326169"/>
            <a:ext cx="8098367" cy="603251"/>
          </a:xfrm>
        </p:spPr>
        <p:txBody>
          <a:bodyPr>
            <a:normAutofit/>
          </a:bodyPr>
          <a:lstStyle/>
          <a:p>
            <a:pPr marL="0" indent="0">
              <a:buNone/>
            </a:pPr>
            <a:r>
              <a:rPr lang="sv-SE" sz="1800" dirty="0"/>
              <a:t>Typisk molnighets- och nederbördsfördelning</a:t>
            </a:r>
          </a:p>
          <a:p>
            <a:pPr algn="l"/>
            <a:endParaRPr lang="sv-SE" dirty="0">
              <a:solidFill>
                <a:schemeClr val="tx1"/>
              </a:solidFill>
            </a:endParaRPr>
          </a:p>
        </p:txBody>
      </p:sp>
      <p:pic>
        <p:nvPicPr>
          <p:cNvPr id="4" name="Bildobjekt 3"/>
          <p:cNvPicPr>
            <a:picLocks noChangeAspect="1"/>
          </p:cNvPicPr>
          <p:nvPr/>
        </p:nvPicPr>
        <p:blipFill>
          <a:blip r:embed="rId3">
            <a:extLst>
              <a:ext uri="{BEBA8EAE-BF5A-486C-A8C5-ECC9F3942E4B}">
                <a14:imgProps xmlns:a14="http://schemas.microsoft.com/office/drawing/2010/main">
                  <a14:imgLayer r:embed="rId4">
                    <a14:imgEffect>
                      <a14:sharpenSoften amount="8000"/>
                    </a14:imgEffect>
                    <a14:imgEffect>
                      <a14:brightnessContrast bright="2000" contrast="15000"/>
                    </a14:imgEffect>
                  </a14:imgLayer>
                </a14:imgProps>
              </a:ext>
              <a:ext uri="{28A0092B-C50C-407E-A947-70E740481C1C}">
                <a14:useLocalDpi xmlns:a14="http://schemas.microsoft.com/office/drawing/2010/main"/>
              </a:ext>
            </a:extLst>
          </a:blip>
          <a:stretch>
            <a:fillRect/>
          </a:stretch>
        </p:blipFill>
        <p:spPr>
          <a:xfrm>
            <a:off x="1967541" y="2086771"/>
            <a:ext cx="9505056" cy="4736687"/>
          </a:xfrm>
          <a:prstGeom prst="rect">
            <a:avLst/>
          </a:prstGeom>
        </p:spPr>
      </p:pic>
      <p:sp>
        <p:nvSpPr>
          <p:cNvPr id="5" name="textruta 4">
            <a:extLst>
              <a:ext uri="{FF2B5EF4-FFF2-40B4-BE49-F238E27FC236}">
                <a16:creationId xmlns:a16="http://schemas.microsoft.com/office/drawing/2014/main" id="{E20A22EF-EB0A-4E77-B87F-F9795B52BDFD}"/>
              </a:ext>
            </a:extLst>
          </p:cNvPr>
          <p:cNvSpPr txBox="1"/>
          <p:nvPr/>
        </p:nvSpPr>
        <p:spPr>
          <a:xfrm>
            <a:off x="6933235" y="1326169"/>
            <a:ext cx="4180576" cy="369332"/>
          </a:xfrm>
          <a:prstGeom prst="rect">
            <a:avLst/>
          </a:prstGeom>
          <a:noFill/>
        </p:spPr>
        <p:txBody>
          <a:bodyPr wrap="square" rtlCol="0">
            <a:spAutoFit/>
          </a:bodyPr>
          <a:lstStyle/>
          <a:p>
            <a:r>
              <a:rPr lang="nn-NO" dirty="0"/>
              <a:t>En varmfront rör sig ca 15–40 km/h</a:t>
            </a:r>
          </a:p>
        </p:txBody>
      </p:sp>
    </p:spTree>
    <p:extLst>
      <p:ext uri="{BB962C8B-B14F-4D97-AF65-F5344CB8AC3E}">
        <p14:creationId xmlns:p14="http://schemas.microsoft.com/office/powerpoint/2010/main" val="33356274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idx="4294967295"/>
          </p:nvPr>
        </p:nvSpPr>
        <p:spPr>
          <a:xfrm>
            <a:off x="1335067" y="376871"/>
            <a:ext cx="6493933" cy="427567"/>
          </a:xfrm>
          <a:prstGeom prst="rect">
            <a:avLst/>
          </a:prstGeom>
        </p:spPr>
        <p:txBody>
          <a:bodyPr>
            <a:normAutofit fontScale="90000"/>
          </a:bodyPr>
          <a:lstStyle/>
          <a:p>
            <a:pPr algn="l"/>
            <a:r>
              <a:rPr lang="sv-SE" b="1" dirty="0"/>
              <a:t>Kallfront</a:t>
            </a:r>
            <a:endParaRPr lang="sv-SE" sz="2400" dirty="0"/>
          </a:p>
        </p:txBody>
      </p:sp>
      <p:pic>
        <p:nvPicPr>
          <p:cNvPr id="5" name="Bildobjekt 4"/>
          <p:cNvPicPr>
            <a:picLocks noChangeAspect="1"/>
          </p:cNvPicPr>
          <p:nvPr/>
        </p:nvPicPr>
        <p:blipFill rotWithShape="1">
          <a:blip r:embed="rId3">
            <a:extLst>
              <a:ext uri="{28A0092B-C50C-407E-A947-70E740481C1C}">
                <a14:useLocalDpi xmlns:a14="http://schemas.microsoft.com/office/drawing/2010/main"/>
              </a:ext>
            </a:extLst>
          </a:blip>
          <a:srcRect b="4019"/>
          <a:stretch/>
        </p:blipFill>
        <p:spPr>
          <a:xfrm>
            <a:off x="2159563" y="2111358"/>
            <a:ext cx="8926940" cy="4369772"/>
          </a:xfrm>
          <a:prstGeom prst="rect">
            <a:avLst/>
          </a:prstGeom>
        </p:spPr>
      </p:pic>
      <p:sp>
        <p:nvSpPr>
          <p:cNvPr id="4" name="Rektangel 3"/>
          <p:cNvSpPr/>
          <p:nvPr/>
        </p:nvSpPr>
        <p:spPr>
          <a:xfrm>
            <a:off x="1318847" y="1434249"/>
            <a:ext cx="5740843" cy="646331"/>
          </a:xfrm>
          <a:prstGeom prst="rect">
            <a:avLst/>
          </a:prstGeom>
        </p:spPr>
        <p:txBody>
          <a:bodyPr wrap="square">
            <a:spAutoFit/>
          </a:bodyPr>
          <a:lstStyle/>
          <a:p>
            <a:r>
              <a:rPr lang="sv-SE" dirty="0"/>
              <a:t>Typisk molnighets- och nederbördsfördelning</a:t>
            </a:r>
            <a:br>
              <a:rPr lang="sv-SE" dirty="0"/>
            </a:br>
            <a:endParaRPr lang="sv-SE" dirty="0"/>
          </a:p>
        </p:txBody>
      </p:sp>
      <p:sp>
        <p:nvSpPr>
          <p:cNvPr id="6" name="textruta 5">
            <a:extLst>
              <a:ext uri="{FF2B5EF4-FFF2-40B4-BE49-F238E27FC236}">
                <a16:creationId xmlns:a16="http://schemas.microsoft.com/office/drawing/2014/main" id="{DC46C30A-066B-49FC-830A-5D546F9E01FA}"/>
              </a:ext>
            </a:extLst>
          </p:cNvPr>
          <p:cNvSpPr txBox="1"/>
          <p:nvPr/>
        </p:nvSpPr>
        <p:spPr>
          <a:xfrm>
            <a:off x="7589133" y="1434249"/>
            <a:ext cx="4818927" cy="369332"/>
          </a:xfrm>
          <a:prstGeom prst="rect">
            <a:avLst/>
          </a:prstGeom>
          <a:noFill/>
        </p:spPr>
        <p:txBody>
          <a:bodyPr wrap="square" rtlCol="0">
            <a:spAutoFit/>
          </a:bodyPr>
          <a:lstStyle/>
          <a:p>
            <a:r>
              <a:rPr lang="nn-NO" dirty="0"/>
              <a:t>En kallfront rör sig </a:t>
            </a:r>
            <a:r>
              <a:rPr lang="sv-SE" dirty="0"/>
              <a:t>ca 40–50 km/h</a:t>
            </a:r>
          </a:p>
        </p:txBody>
      </p:sp>
    </p:spTree>
    <p:extLst>
      <p:ext uri="{BB962C8B-B14F-4D97-AF65-F5344CB8AC3E}">
        <p14:creationId xmlns:p14="http://schemas.microsoft.com/office/powerpoint/2010/main" val="19163184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296B237-E516-48EF-83E9-0C23F07A0B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55745"/>
            <a:ext cx="7665929" cy="5749447"/>
          </a:xfrm>
          <a:prstGeom prst="rect">
            <a:avLst/>
          </a:prstGeom>
        </p:spPr>
      </p:pic>
      <p:sp>
        <p:nvSpPr>
          <p:cNvPr id="2" name="Rubrik 1">
            <a:extLst>
              <a:ext uri="{FF2B5EF4-FFF2-40B4-BE49-F238E27FC236}">
                <a16:creationId xmlns:a16="http://schemas.microsoft.com/office/drawing/2014/main" id="{85C6FB91-703A-4955-BA7D-21FD251BE0FC}"/>
              </a:ext>
            </a:extLst>
          </p:cNvPr>
          <p:cNvSpPr>
            <a:spLocks noGrp="1"/>
          </p:cNvSpPr>
          <p:nvPr>
            <p:ph type="title"/>
          </p:nvPr>
        </p:nvSpPr>
        <p:spPr>
          <a:xfrm>
            <a:off x="5185774" y="365125"/>
            <a:ext cx="6168025" cy="1325563"/>
          </a:xfrm>
        </p:spPr>
        <p:txBody>
          <a:bodyPr/>
          <a:lstStyle/>
          <a:p>
            <a:pPr algn="r"/>
            <a:r>
              <a:rPr lang="sv-SE" dirty="0"/>
              <a:t>Ocklusionsfront</a:t>
            </a:r>
          </a:p>
        </p:txBody>
      </p:sp>
      <p:sp>
        <p:nvSpPr>
          <p:cNvPr id="6" name="textruta 5">
            <a:extLst>
              <a:ext uri="{FF2B5EF4-FFF2-40B4-BE49-F238E27FC236}">
                <a16:creationId xmlns:a16="http://schemas.microsoft.com/office/drawing/2014/main" id="{7E3508F6-A543-42FC-B1FE-5AFF5EDD37D5}"/>
              </a:ext>
            </a:extLst>
          </p:cNvPr>
          <p:cNvSpPr txBox="1"/>
          <p:nvPr/>
        </p:nvSpPr>
        <p:spPr>
          <a:xfrm>
            <a:off x="5110879" y="1690688"/>
            <a:ext cx="6786499" cy="369332"/>
          </a:xfrm>
          <a:prstGeom prst="rect">
            <a:avLst/>
          </a:prstGeom>
          <a:noFill/>
        </p:spPr>
        <p:txBody>
          <a:bodyPr wrap="square" rtlCol="0">
            <a:spAutoFit/>
          </a:bodyPr>
          <a:lstStyle/>
          <a:p>
            <a:r>
              <a:rPr lang="sv-SE" dirty="0"/>
              <a:t>En ocklusionsfront uppstår när en kallfront hinner ikapp en varmfront.</a:t>
            </a:r>
          </a:p>
        </p:txBody>
      </p:sp>
    </p:spTree>
    <p:extLst>
      <p:ext uri="{BB962C8B-B14F-4D97-AF65-F5344CB8AC3E}">
        <p14:creationId xmlns:p14="http://schemas.microsoft.com/office/powerpoint/2010/main" val="29157207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7EDBFFD-D969-44FB-9507-FE0B2AAC3184}"/>
              </a:ext>
            </a:extLst>
          </p:cNvPr>
          <p:cNvSpPr>
            <a:spLocks noGrp="1"/>
          </p:cNvSpPr>
          <p:nvPr>
            <p:ph type="title"/>
          </p:nvPr>
        </p:nvSpPr>
        <p:spPr/>
        <p:txBody>
          <a:bodyPr/>
          <a:lstStyle/>
          <a:p>
            <a:r>
              <a:rPr lang="sv-SE" dirty="0"/>
              <a:t>Tråg och högtrycksrygg</a:t>
            </a:r>
          </a:p>
        </p:txBody>
      </p:sp>
      <p:sp>
        <p:nvSpPr>
          <p:cNvPr id="3" name="Platshållare för innehåll 2">
            <a:extLst>
              <a:ext uri="{FF2B5EF4-FFF2-40B4-BE49-F238E27FC236}">
                <a16:creationId xmlns:a16="http://schemas.microsoft.com/office/drawing/2014/main" id="{2413A6FE-1EB7-4FA5-9730-648C5065F04A}"/>
              </a:ext>
            </a:extLst>
          </p:cNvPr>
          <p:cNvSpPr>
            <a:spLocks noGrp="1"/>
          </p:cNvSpPr>
          <p:nvPr>
            <p:ph idx="1"/>
          </p:nvPr>
        </p:nvSpPr>
        <p:spPr>
          <a:xfrm>
            <a:off x="838200" y="1490596"/>
            <a:ext cx="10515600" cy="5002279"/>
          </a:xfrm>
        </p:spPr>
        <p:txBody>
          <a:bodyPr>
            <a:normAutofit/>
          </a:bodyPr>
          <a:lstStyle/>
          <a:p>
            <a:pPr marL="0" indent="0">
              <a:buNone/>
            </a:pPr>
            <a:endParaRPr lang="sv-SE" sz="2000" b="1" dirty="0"/>
          </a:p>
          <a:p>
            <a:pPr marL="0" indent="0">
              <a:buNone/>
            </a:pPr>
            <a:endParaRPr lang="sv-SE" sz="2000" b="1" dirty="0"/>
          </a:p>
          <a:p>
            <a:pPr marL="0" indent="0">
              <a:buNone/>
            </a:pPr>
            <a:r>
              <a:rPr lang="sv-SE" sz="2000" b="1" dirty="0"/>
              <a:t>Tråg = </a:t>
            </a:r>
            <a:r>
              <a:rPr lang="sv-SE" sz="2000" dirty="0"/>
              <a:t>utbuktning av lågtryck</a:t>
            </a:r>
          </a:p>
          <a:p>
            <a:r>
              <a:rPr lang="sv-SE" sz="2000" dirty="0"/>
              <a:t>Luften stiger.</a:t>
            </a:r>
          </a:p>
          <a:p>
            <a:r>
              <a:rPr lang="sv-SE" sz="2000" dirty="0"/>
              <a:t>Moln och nederbörd kan bildas.</a:t>
            </a:r>
          </a:p>
          <a:p>
            <a:r>
              <a:rPr lang="sv-SE" sz="2000" dirty="0"/>
              <a:t>Vädret blir ofta ostadigt.</a:t>
            </a:r>
          </a:p>
          <a:p>
            <a:pPr marL="0" indent="0">
              <a:buNone/>
            </a:pPr>
            <a:endParaRPr lang="sv-SE" sz="2000" b="1" dirty="0"/>
          </a:p>
          <a:p>
            <a:pPr marL="0" indent="0">
              <a:buNone/>
            </a:pPr>
            <a:r>
              <a:rPr lang="sv-SE" sz="2000" b="1" dirty="0"/>
              <a:t>Högtrycksrygg</a:t>
            </a:r>
            <a:r>
              <a:rPr lang="sv-SE" sz="2000" dirty="0"/>
              <a:t> = en utbuktning av högtryck</a:t>
            </a:r>
          </a:p>
          <a:p>
            <a:r>
              <a:rPr lang="sv-SE" sz="2000" dirty="0"/>
              <a:t>Luften sjunker</a:t>
            </a:r>
          </a:p>
          <a:p>
            <a:r>
              <a:rPr lang="sv-SE" sz="2000" dirty="0"/>
              <a:t>Sjunkande luft motverkar molnbildning.</a:t>
            </a:r>
          </a:p>
          <a:p>
            <a:r>
              <a:rPr lang="sv-SE" sz="2000" dirty="0"/>
              <a:t>Vädret blir ofta stabilt och torrt.</a:t>
            </a:r>
          </a:p>
          <a:p>
            <a:endParaRPr lang="sv-SE" sz="2000" dirty="0"/>
          </a:p>
          <a:p>
            <a:pPr marL="0" indent="0">
              <a:buNone/>
            </a:pPr>
            <a:endParaRPr lang="sv-SE" sz="2000" dirty="0"/>
          </a:p>
        </p:txBody>
      </p:sp>
      <p:pic>
        <p:nvPicPr>
          <p:cNvPr id="5" name="Bildobjekt 4">
            <a:extLst>
              <a:ext uri="{FF2B5EF4-FFF2-40B4-BE49-F238E27FC236}">
                <a16:creationId xmlns:a16="http://schemas.microsoft.com/office/drawing/2014/main" id="{0365C5B3-13AF-45C3-9C12-6B45D46BB9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1676" y="2017813"/>
            <a:ext cx="3574093" cy="961452"/>
          </a:xfrm>
          <a:prstGeom prst="rect">
            <a:avLst/>
          </a:prstGeom>
        </p:spPr>
      </p:pic>
    </p:spTree>
    <p:extLst>
      <p:ext uri="{BB962C8B-B14F-4D97-AF65-F5344CB8AC3E}">
        <p14:creationId xmlns:p14="http://schemas.microsoft.com/office/powerpoint/2010/main" val="34169355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166D0A-944A-44CE-91D4-9D5BB2ADD293}"/>
              </a:ext>
            </a:extLst>
          </p:cNvPr>
          <p:cNvSpPr>
            <a:spLocks noGrp="1"/>
          </p:cNvSpPr>
          <p:nvPr>
            <p:ph type="title"/>
          </p:nvPr>
        </p:nvSpPr>
        <p:spPr/>
        <p:txBody>
          <a:bodyPr/>
          <a:lstStyle/>
          <a:p>
            <a:r>
              <a:rPr lang="sv-SE" dirty="0"/>
              <a:t>SWC kartan</a:t>
            </a:r>
          </a:p>
        </p:txBody>
      </p:sp>
      <p:pic>
        <p:nvPicPr>
          <p:cNvPr id="7" name="Bildobjekt 6">
            <a:extLst>
              <a:ext uri="{FF2B5EF4-FFF2-40B4-BE49-F238E27FC236}">
                <a16:creationId xmlns:a16="http://schemas.microsoft.com/office/drawing/2014/main" id="{BE55B50C-81F5-49A9-843D-0BFE7F76C4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0"/>
            <a:ext cx="4852857" cy="6858000"/>
          </a:xfrm>
          <a:prstGeom prst="rect">
            <a:avLst/>
          </a:prstGeom>
        </p:spPr>
      </p:pic>
      <p:sp>
        <p:nvSpPr>
          <p:cNvPr id="8" name="textruta 7">
            <a:extLst>
              <a:ext uri="{FF2B5EF4-FFF2-40B4-BE49-F238E27FC236}">
                <a16:creationId xmlns:a16="http://schemas.microsoft.com/office/drawing/2014/main" id="{F17F1F57-08D7-4322-8BE6-433DACB25A28}"/>
              </a:ext>
            </a:extLst>
          </p:cNvPr>
          <p:cNvSpPr txBox="1"/>
          <p:nvPr/>
        </p:nvSpPr>
        <p:spPr>
          <a:xfrm>
            <a:off x="651353" y="2693096"/>
            <a:ext cx="5260932" cy="1200329"/>
          </a:xfrm>
          <a:prstGeom prst="rect">
            <a:avLst/>
          </a:prstGeom>
          <a:noFill/>
        </p:spPr>
        <p:txBody>
          <a:bodyPr wrap="square" rtlCol="0">
            <a:spAutoFit/>
          </a:bodyPr>
          <a:lstStyle/>
          <a:p>
            <a:r>
              <a:rPr lang="sv-SE" dirty="0"/>
              <a:t>Finns på </a:t>
            </a:r>
            <a:r>
              <a:rPr lang="sv-SE" dirty="0" err="1"/>
              <a:t>AROWeb</a:t>
            </a:r>
            <a:r>
              <a:rPr lang="sv-SE" dirty="0"/>
              <a:t> (Luftfartsverket), uppdateras 4 gånger per dygn och gäller för 06,12,18,00 UTC</a:t>
            </a:r>
          </a:p>
          <a:p>
            <a:endParaRPr lang="sv-SE" dirty="0"/>
          </a:p>
          <a:p>
            <a:r>
              <a:rPr lang="sv-SE" dirty="0"/>
              <a:t>Sök på ”</a:t>
            </a:r>
            <a:r>
              <a:rPr lang="sv-SE" dirty="0" err="1"/>
              <a:t>swc</a:t>
            </a:r>
            <a:r>
              <a:rPr lang="sv-SE" dirty="0"/>
              <a:t> karta”</a:t>
            </a:r>
          </a:p>
        </p:txBody>
      </p:sp>
    </p:spTree>
    <p:extLst>
      <p:ext uri="{BB962C8B-B14F-4D97-AF65-F5344CB8AC3E}">
        <p14:creationId xmlns:p14="http://schemas.microsoft.com/office/powerpoint/2010/main" val="28476146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77F0E4A-C0B5-4FD3-BABD-DE58750841CF}"/>
              </a:ext>
            </a:extLst>
          </p:cNvPr>
          <p:cNvSpPr>
            <a:spLocks noGrp="1"/>
          </p:cNvSpPr>
          <p:nvPr>
            <p:ph type="title"/>
          </p:nvPr>
        </p:nvSpPr>
        <p:spPr/>
        <p:txBody>
          <a:bodyPr/>
          <a:lstStyle/>
          <a:p>
            <a:r>
              <a:rPr lang="sv-SE" dirty="0"/>
              <a:t>Frågor</a:t>
            </a:r>
          </a:p>
        </p:txBody>
      </p:sp>
      <p:sp>
        <p:nvSpPr>
          <p:cNvPr id="3" name="Platshållare för innehåll 2">
            <a:extLst>
              <a:ext uri="{FF2B5EF4-FFF2-40B4-BE49-F238E27FC236}">
                <a16:creationId xmlns:a16="http://schemas.microsoft.com/office/drawing/2014/main" id="{19708530-EA72-437A-9932-7C1306C10997}"/>
              </a:ext>
            </a:extLst>
          </p:cNvPr>
          <p:cNvSpPr>
            <a:spLocks noGrp="1"/>
          </p:cNvSpPr>
          <p:nvPr>
            <p:ph idx="1"/>
          </p:nvPr>
        </p:nvSpPr>
        <p:spPr/>
        <p:txBody>
          <a:bodyPr>
            <a:normAutofit/>
          </a:bodyPr>
          <a:lstStyle/>
          <a:p>
            <a:r>
              <a:rPr lang="sv-SE" dirty="0"/>
              <a:t>Vad händer när två olika luftmassor möts?</a:t>
            </a:r>
          </a:p>
          <a:p>
            <a:r>
              <a:rPr lang="sv-SE" dirty="0"/>
              <a:t>Vilket väder är vanligt vid en varmfront?</a:t>
            </a:r>
          </a:p>
          <a:p>
            <a:r>
              <a:rPr lang="sv-SE" dirty="0"/>
              <a:t>Vilket väder är vanligt vid en kallfront?</a:t>
            </a:r>
          </a:p>
          <a:p>
            <a:r>
              <a:rPr lang="sv-SE" dirty="0"/>
              <a:t>Vilket väder är vanligt vid en ocklusionsfront?</a:t>
            </a:r>
          </a:p>
          <a:p>
            <a:r>
              <a:rPr lang="sv-SE" dirty="0"/>
              <a:t>Vilka är de första tecknen på att en varmfront närmar sig?</a:t>
            </a:r>
          </a:p>
          <a:p>
            <a:r>
              <a:rPr lang="sv-SE" dirty="0"/>
              <a:t>Vilka molntyper är typiska vid varmfront respektive kallfront?</a:t>
            </a:r>
          </a:p>
        </p:txBody>
      </p:sp>
    </p:spTree>
    <p:extLst>
      <p:ext uri="{BB962C8B-B14F-4D97-AF65-F5344CB8AC3E}">
        <p14:creationId xmlns:p14="http://schemas.microsoft.com/office/powerpoint/2010/main" val="20800411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77F0E4A-C0B5-4FD3-BABD-DE58750841CF}"/>
              </a:ext>
            </a:extLst>
          </p:cNvPr>
          <p:cNvSpPr>
            <a:spLocks noGrp="1"/>
          </p:cNvSpPr>
          <p:nvPr>
            <p:ph type="title"/>
          </p:nvPr>
        </p:nvSpPr>
        <p:spPr/>
        <p:txBody>
          <a:bodyPr/>
          <a:lstStyle/>
          <a:p>
            <a:r>
              <a:rPr lang="sv-SE" dirty="0"/>
              <a:t>Övriga frågor</a:t>
            </a:r>
          </a:p>
        </p:txBody>
      </p:sp>
      <p:sp>
        <p:nvSpPr>
          <p:cNvPr id="3" name="Platshållare för innehåll 2">
            <a:extLst>
              <a:ext uri="{FF2B5EF4-FFF2-40B4-BE49-F238E27FC236}">
                <a16:creationId xmlns:a16="http://schemas.microsoft.com/office/drawing/2014/main" id="{19708530-EA72-437A-9932-7C1306C10997}"/>
              </a:ext>
            </a:extLst>
          </p:cNvPr>
          <p:cNvSpPr>
            <a:spLocks noGrp="1"/>
          </p:cNvSpPr>
          <p:nvPr>
            <p:ph idx="1"/>
          </p:nvPr>
        </p:nvSpPr>
        <p:spPr/>
        <p:txBody>
          <a:bodyPr/>
          <a:lstStyle/>
          <a:p>
            <a:endParaRPr lang="sv-SE" dirty="0"/>
          </a:p>
        </p:txBody>
      </p:sp>
    </p:spTree>
    <p:extLst>
      <p:ext uri="{BB962C8B-B14F-4D97-AF65-F5344CB8AC3E}">
        <p14:creationId xmlns:p14="http://schemas.microsoft.com/office/powerpoint/2010/main" val="196965847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3051</TotalTime>
  <Words>3388</Words>
  <Application>Microsoft Office PowerPoint</Application>
  <PresentationFormat>Bredbild</PresentationFormat>
  <Paragraphs>590</Paragraphs>
  <Slides>53</Slides>
  <Notes>44</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53</vt:i4>
      </vt:variant>
    </vt:vector>
  </HeadingPairs>
  <TitlesOfParts>
    <vt:vector size="57" baseType="lpstr">
      <vt:lpstr>Arial</vt:lpstr>
      <vt:lpstr>Calibri</vt:lpstr>
      <vt:lpstr>Calibri Light</vt:lpstr>
      <vt:lpstr>Office-tema</vt:lpstr>
      <vt:lpstr>Meteorologi</vt:lpstr>
      <vt:lpstr>Områden</vt:lpstr>
      <vt:lpstr>PowerPoint-presentation</vt:lpstr>
      <vt:lpstr>PowerPoint-presentation</vt:lpstr>
      <vt:lpstr>Densitet, temperatur och fuktighet</vt:lpstr>
      <vt:lpstr>PowerPoint-presentation</vt:lpstr>
      <vt:lpstr>PowerPoint-presentation</vt:lpstr>
      <vt:lpstr>PowerPoint-presentation</vt:lpstr>
      <vt:lpstr>Relativ fuktighet</vt:lpstr>
      <vt:lpstr>PowerPoint-presentation</vt:lpstr>
      <vt:lpstr>PowerPoint-presentation</vt:lpstr>
      <vt:lpstr>Temperaturskiktning</vt:lpstr>
      <vt:lpstr>PowerPoint-presentation</vt:lpstr>
      <vt:lpstr>PowerPoint-presentation</vt:lpstr>
      <vt:lpstr>Frågor</vt:lpstr>
      <vt:lpstr>Lufttryck</vt:lpstr>
      <vt:lpstr>PowerPoint-presentation</vt:lpstr>
      <vt:lpstr>Vind</vt:lpstr>
      <vt:lpstr>Vad är vind ?</vt:lpstr>
      <vt:lpstr>Corioliseffekten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Sjöbris</vt:lpstr>
      <vt:lpstr>Sjöbris vrider</vt:lpstr>
      <vt:lpstr>Frågor</vt:lpstr>
      <vt:lpstr>Moln</vt:lpstr>
      <vt:lpstr>PowerPoint-presentation</vt:lpstr>
      <vt:lpstr>PowerPoint-presentation</vt:lpstr>
      <vt:lpstr>PowerPoint-presentation</vt:lpstr>
      <vt:lpstr>PowerPoint-presentation</vt:lpstr>
      <vt:lpstr>Huvudmolnslagen</vt:lpstr>
      <vt:lpstr>PowerPoint-presentation</vt:lpstr>
      <vt:lpstr>Nederbördsmoln</vt:lpstr>
      <vt:lpstr>PowerPoint-presentation</vt:lpstr>
      <vt:lpstr>Olika sorters dimma</vt:lpstr>
      <vt:lpstr>Frågor</vt:lpstr>
      <vt:lpstr>Luftmassor och Fronter</vt:lpstr>
      <vt:lpstr>Luftmassor</vt:lpstr>
      <vt:lpstr>PowerPoint-presentation</vt:lpstr>
      <vt:lpstr>Olika typer av fronter</vt:lpstr>
      <vt:lpstr>Varmfront </vt:lpstr>
      <vt:lpstr>Kallfront</vt:lpstr>
      <vt:lpstr>Ocklusionsfront</vt:lpstr>
      <vt:lpstr>Tråg och högtrycksrygg</vt:lpstr>
      <vt:lpstr>SWC kartan</vt:lpstr>
      <vt:lpstr>Frågor</vt:lpstr>
      <vt:lpstr>Övriga frågor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Meteorologi</dc:title>
  <dc:creator>User</dc:creator>
  <cp:lastModifiedBy>User</cp:lastModifiedBy>
  <cp:revision>257</cp:revision>
  <dcterms:created xsi:type="dcterms:W3CDTF">2026-08-21T14:29:27Z</dcterms:created>
  <dcterms:modified xsi:type="dcterms:W3CDTF">2026-10-06T19:29:02Z</dcterms:modified>
</cp:coreProperties>
</file>